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33.xml"/>
  <Override ContentType="application/vnd.openxmlformats-officedocument.presentationml.notesSlide+xml" PartName="/ppt/notesSlides/notesSlide41.xml"/>
  <Override ContentType="application/vnd.openxmlformats-officedocument.presentationml.notesSlide+xml" PartName="/ppt/notesSlides/notesSlide15.xml"/>
  <Override ContentType="application/vnd.openxmlformats-officedocument.presentationml.notesSlide+xml" PartName="/ppt/notesSlides/notesSlide24.xml"/>
  <Override ContentType="application/vnd.openxmlformats-officedocument.presentationml.notesSlide+xml" PartName="/ppt/notesSlides/notesSlide50.xml"/>
  <Override ContentType="application/vnd.openxmlformats-officedocument.presentationml.notesSlide+xml" PartName="/ppt/notesSlides/notesSlide17.xml"/>
  <Override ContentType="application/vnd.openxmlformats-officedocument.presentationml.notesSlide+xml" PartName="/ppt/notesSlides/notesSlide42.xml"/>
  <Override ContentType="application/vnd.openxmlformats-officedocument.presentationml.notesSlide+xml" PartName="/ppt/notesSlides/notesSlide16.xml"/>
  <Override ContentType="application/vnd.openxmlformats-officedocument.presentationml.notesSlide+xml" PartName="/ppt/notesSlides/notesSlide34.xml"/>
  <Override ContentType="application/vnd.openxmlformats-officedocument.presentationml.notesSlide+xml" PartName="/ppt/notesSlides/notesSlide51.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43.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0.xml"/>
  <Override ContentType="application/vnd.openxmlformats-officedocument.presentationml.notesSlide+xml" PartName="/ppt/notesSlides/notesSlide26.xml"/>
  <Override ContentType="application/vnd.openxmlformats-officedocument.presentationml.notesSlide+xml" PartName="/ppt/notesSlides/notesSlide39.xml"/>
  <Override ContentType="application/vnd.openxmlformats-officedocument.presentationml.notesSlide+xml" PartName="/ppt/notesSlides/notesSlide31.xml"/>
  <Override ContentType="application/vnd.openxmlformats-officedocument.presentationml.notesSlide+xml" PartName="/ppt/notesSlides/notesSlide44.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37.xml"/>
  <Override ContentType="application/vnd.openxmlformats-officedocument.presentationml.notesSlide+xml" PartName="/ppt/notesSlides/notesSlide29.xml"/>
  <Override ContentType="application/vnd.openxmlformats-officedocument.presentationml.notesSlide+xml" PartName="/ppt/notesSlides/notesSlide45.xml"/>
  <Override ContentType="application/vnd.openxmlformats-officedocument.presentationml.notesSlide+xml" PartName="/ppt/notesSlides/notesSlide46.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11.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47.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38.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48.xml"/>
  <Override ContentType="application/vnd.openxmlformats-officedocument.presentationml.notesSlide+xml" PartName="/ppt/notesSlides/notesSlide22.xml"/>
  <Override ContentType="application/vnd.openxmlformats-officedocument.presentationml.notesSlide+xml" PartName="/ppt/notesSlides/notesSlide52.xml"/>
  <Override ContentType="application/vnd.openxmlformats-officedocument.presentationml.notesSlide+xml" PartName="/ppt/notesSlides/notesSlide7.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36.xml"/>
  <Override ContentType="application/vnd.openxmlformats-officedocument.presentationml.notesSlide+xml" PartName="/ppt/notesSlides/notesSlide49.xml"/>
  <Override ContentType="application/vnd.openxmlformats-officedocument.presentationml.notesSlide+xml" PartName="/ppt/notesSlides/notesSlide19.xml"/>
  <Override ContentType="application/vnd.openxmlformats-officedocument.presentationml.notesSlide+xml" PartName="/ppt/notesSlides/notesSlide40.xml"/>
  <Override ContentType="application/vnd.openxmlformats-officedocument.presentationml.notesSlide+xml" PartName="/ppt/notesSlides/notesSlide23.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43.xml"/>
  <Override ContentType="application/vnd.openxmlformats-officedocument.presentationml.slide+xml" PartName="/ppt/slides/slide35.xml"/>
  <Override ContentType="application/vnd.openxmlformats-officedocument.presentationml.slide+xml" PartName="/ppt/slides/slide5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slide+xml" PartName="/ppt/slides/slide17.xml"/>
  <Override ContentType="application/vnd.openxmlformats-officedocument.presentationml.slide+xml" PartName="/ppt/slides/slide42.xml"/>
  <Override ContentType="application/vnd.openxmlformats-officedocument.presentationml.slide+xml" PartName="/ppt/slides/slide25.xml"/>
  <Override ContentType="application/vnd.openxmlformats-officedocument.presentationml.slide+xml" PartName="/ppt/slides/slide50.xml"/>
  <Override ContentType="application/vnd.openxmlformats-officedocument.presentationml.slide+xml" PartName="/ppt/slides/slide34.xml"/>
  <Override ContentType="application/vnd.openxmlformats-officedocument.presentationml.slide+xml" PartName="/ppt/slides/slide33.xml"/>
  <Override ContentType="application/vnd.openxmlformats-officedocument.presentationml.slide+xml" PartName="/ppt/slides/slide51.xml"/>
  <Override ContentType="application/vnd.openxmlformats-officedocument.presentationml.slide+xml" PartName="/ppt/slides/slide16.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7.xml"/>
  <Override ContentType="application/vnd.openxmlformats-officedocument.presentationml.slide+xml" PartName="/ppt/slides/slide41.xml"/>
  <Override ContentType="application/vnd.openxmlformats-officedocument.presentationml.slide+xml" PartName="/ppt/slides/slide7.xml"/>
  <Override ContentType="application/vnd.openxmlformats-officedocument.presentationml.slide+xml" PartName="/ppt/slides/slide36.xml"/>
  <Override ContentType="application/vnd.openxmlformats-officedocument.presentationml.slide+xml" PartName="/ppt/slides/slide23.xml"/>
  <Override ContentType="application/vnd.openxmlformats-officedocument.presentationml.slide+xml" PartName="/ppt/slides/slide49.xml"/>
  <Override ContentType="application/vnd.openxmlformats-officedocument.presentationml.slide+xml" PartName="/ppt/slides/slide10.xml"/>
  <Override ContentType="application/vnd.openxmlformats-officedocument.presentationml.slide+xml" PartName="/ppt/slides/slide6.xml"/>
  <Override ContentType="application/vnd.openxmlformats-officedocument.presentationml.slide+xml" PartName="/ppt/slides/slide40.xml"/>
  <Override ContentType="application/vnd.openxmlformats-officedocument.presentationml.slide+xml" PartName="/ppt/slides/slide4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39.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12.xml"/>
  <Override ContentType="application/vnd.openxmlformats-officedocument.presentationml.slide+xml" PartName="/ppt/slides/slide47.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8.xml"/>
  <Override ContentType="application/vnd.openxmlformats-officedocument.presentationml.slide+xml" PartName="/ppt/slides/slide4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32.xml"/>
  <Override ContentType="application/vnd.openxmlformats-officedocument.presentationml.slide+xml" PartName="/ppt/slides/slide1.xml"/>
  <Override ContentType="application/vnd.openxmlformats-officedocument.presentationml.slide+xml" PartName="/ppt/slides/slide45.xml"/>
  <Override ContentType="application/vnd.openxmlformats-officedocument.presentationml.slide+xml" PartName="/ppt/slides/slide28.xml"/>
  <Override ContentType="application/vnd.openxmlformats-officedocument.presentationml.slide+xml" PartName="/ppt/slides/slide15.xml"/>
  <Override ContentType="application/vnd.openxmlformats-officedocument.presentationml.slide+xml" PartName="/ppt/slides/slide31.xml"/>
  <Override ContentType="application/vnd.openxmlformats-officedocument.presentationml.slide+xml" PartName="/ppt/slides/slide27.xml"/>
  <Override ContentType="application/vnd.openxmlformats-officedocument.presentationml.slide+xml" PartName="/ppt/slides/slide2.xml"/>
  <Override ContentType="application/vnd.openxmlformats-officedocument.presentationml.slide+xml" PartName="/ppt/slides/slide44.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 id="284" r:id="rId34"/>
    <p:sldId id="285" r:id="rId35"/>
    <p:sldId id="286" r:id="rId36"/>
    <p:sldId id="287" r:id="rId37"/>
    <p:sldId id="288" r:id="rId38"/>
    <p:sldId id="289" r:id="rId39"/>
    <p:sldId id="290" r:id="rId40"/>
    <p:sldId id="291" r:id="rId41"/>
    <p:sldId id="292" r:id="rId42"/>
    <p:sldId id="293" r:id="rId43"/>
    <p:sldId id="294" r:id="rId44"/>
    <p:sldId id="295" r:id="rId45"/>
    <p:sldId id="296" r:id="rId46"/>
    <p:sldId id="297" r:id="rId47"/>
    <p:sldId id="298" r:id="rId48"/>
    <p:sldId id="299" r:id="rId49"/>
    <p:sldId id="300" r:id="rId50"/>
    <p:sldId id="301" r:id="rId51"/>
    <p:sldId id="302" r:id="rId52"/>
    <p:sldId id="303" r:id="rId53"/>
    <p:sldId id="304" r:id="rId54"/>
    <p:sldId id="305" r:id="rId55"/>
    <p:sldId id="306" r:id="rId56"/>
    <p:sldId id="307" r:id="rId57"/>
  </p:sldIdLst>
  <p:sldSz cy="5143500" cx="9144000"/>
  <p:notesSz cx="6858000" cy="9144000"/>
  <p:embeddedFontLst>
    <p:embeddedFont>
      <p:font typeface="Open Sans"/>
      <p:regular r:id="rId58"/>
      <p:bold r:id="rId59"/>
      <p:italic r:id="rId60"/>
      <p:boldItalic r:id="rId61"/>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 uri="GoogleSlidesCustomDataVersion2">
      <go:slidesCustomData xmlns:go="http://customooxmlschemas.google.com/" r:id="rId62" roundtripDataSignature="AMtx7mjAJ8nhfkMlpK4p+MJnLa9NsxR/zQ=="/>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slide" Target="slides/slide35.xml"/><Relationship Id="rId42" Type="http://schemas.openxmlformats.org/officeDocument/2006/relationships/slide" Target="slides/slide37.xml"/><Relationship Id="rId41" Type="http://schemas.openxmlformats.org/officeDocument/2006/relationships/slide" Target="slides/slide36.xml"/><Relationship Id="rId44" Type="http://schemas.openxmlformats.org/officeDocument/2006/relationships/slide" Target="slides/slide39.xml"/><Relationship Id="rId43" Type="http://schemas.openxmlformats.org/officeDocument/2006/relationships/slide" Target="slides/slide38.xml"/><Relationship Id="rId46" Type="http://schemas.openxmlformats.org/officeDocument/2006/relationships/slide" Target="slides/slide41.xml"/><Relationship Id="rId45" Type="http://schemas.openxmlformats.org/officeDocument/2006/relationships/slide" Target="slides/slide40.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48" Type="http://schemas.openxmlformats.org/officeDocument/2006/relationships/slide" Target="slides/slide43.xml"/><Relationship Id="rId47" Type="http://schemas.openxmlformats.org/officeDocument/2006/relationships/slide" Target="slides/slide42.xml"/><Relationship Id="rId49" Type="http://schemas.openxmlformats.org/officeDocument/2006/relationships/slide" Target="slides/slide44.xml"/><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slide" Target="slides/slide26.xml"/><Relationship Id="rId30" Type="http://schemas.openxmlformats.org/officeDocument/2006/relationships/slide" Target="slides/slide25.xml"/><Relationship Id="rId33" Type="http://schemas.openxmlformats.org/officeDocument/2006/relationships/slide" Target="slides/slide28.xml"/><Relationship Id="rId32" Type="http://schemas.openxmlformats.org/officeDocument/2006/relationships/slide" Target="slides/slide27.xml"/><Relationship Id="rId35" Type="http://schemas.openxmlformats.org/officeDocument/2006/relationships/slide" Target="slides/slide30.xml"/><Relationship Id="rId34" Type="http://schemas.openxmlformats.org/officeDocument/2006/relationships/slide" Target="slides/slide29.xml"/><Relationship Id="rId37" Type="http://schemas.openxmlformats.org/officeDocument/2006/relationships/slide" Target="slides/slide32.xml"/><Relationship Id="rId36" Type="http://schemas.openxmlformats.org/officeDocument/2006/relationships/slide" Target="slides/slide31.xml"/><Relationship Id="rId39" Type="http://schemas.openxmlformats.org/officeDocument/2006/relationships/slide" Target="slides/slide34.xml"/><Relationship Id="rId38" Type="http://schemas.openxmlformats.org/officeDocument/2006/relationships/slide" Target="slides/slide33.xml"/><Relationship Id="rId62" Type="http://customschemas.google.com/relationships/presentationmetadata" Target="metadata"/><Relationship Id="rId61" Type="http://schemas.openxmlformats.org/officeDocument/2006/relationships/font" Target="fonts/OpenSans-boldItalic.fntdata"/><Relationship Id="rId20" Type="http://schemas.openxmlformats.org/officeDocument/2006/relationships/slide" Target="slides/slide15.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slide" Target="slides/slide19.xml"/><Relationship Id="rId23" Type="http://schemas.openxmlformats.org/officeDocument/2006/relationships/slide" Target="slides/slide18.xml"/><Relationship Id="rId60" Type="http://schemas.openxmlformats.org/officeDocument/2006/relationships/font" Target="fonts/OpenSans-italic.fntdata"/><Relationship Id="rId26" Type="http://schemas.openxmlformats.org/officeDocument/2006/relationships/slide" Target="slides/slide21.xml"/><Relationship Id="rId25" Type="http://schemas.openxmlformats.org/officeDocument/2006/relationships/slide" Target="slides/slide20.xml"/><Relationship Id="rId28" Type="http://schemas.openxmlformats.org/officeDocument/2006/relationships/slide" Target="slides/slide23.xml"/><Relationship Id="rId27" Type="http://schemas.openxmlformats.org/officeDocument/2006/relationships/slide" Target="slides/slide22.xml"/><Relationship Id="rId29" Type="http://schemas.openxmlformats.org/officeDocument/2006/relationships/slide" Target="slides/slide24.xml"/><Relationship Id="rId51" Type="http://schemas.openxmlformats.org/officeDocument/2006/relationships/slide" Target="slides/slide46.xml"/><Relationship Id="rId50" Type="http://schemas.openxmlformats.org/officeDocument/2006/relationships/slide" Target="slides/slide45.xml"/><Relationship Id="rId53" Type="http://schemas.openxmlformats.org/officeDocument/2006/relationships/slide" Target="slides/slide48.xml"/><Relationship Id="rId52" Type="http://schemas.openxmlformats.org/officeDocument/2006/relationships/slide" Target="slides/slide47.xml"/><Relationship Id="rId11" Type="http://schemas.openxmlformats.org/officeDocument/2006/relationships/slide" Target="slides/slide6.xml"/><Relationship Id="rId55" Type="http://schemas.openxmlformats.org/officeDocument/2006/relationships/slide" Target="slides/slide50.xml"/><Relationship Id="rId10" Type="http://schemas.openxmlformats.org/officeDocument/2006/relationships/slide" Target="slides/slide5.xml"/><Relationship Id="rId54" Type="http://schemas.openxmlformats.org/officeDocument/2006/relationships/slide" Target="slides/slide49.xml"/><Relationship Id="rId13" Type="http://schemas.openxmlformats.org/officeDocument/2006/relationships/slide" Target="slides/slide8.xml"/><Relationship Id="rId57" Type="http://schemas.openxmlformats.org/officeDocument/2006/relationships/slide" Target="slides/slide52.xml"/><Relationship Id="rId12" Type="http://schemas.openxmlformats.org/officeDocument/2006/relationships/slide" Target="slides/slide7.xml"/><Relationship Id="rId56" Type="http://schemas.openxmlformats.org/officeDocument/2006/relationships/slide" Target="slides/slide51.xml"/><Relationship Id="rId15" Type="http://schemas.openxmlformats.org/officeDocument/2006/relationships/slide" Target="slides/slide10.xml"/><Relationship Id="rId59" Type="http://schemas.openxmlformats.org/officeDocument/2006/relationships/font" Target="fonts/OpenSans-bold.fntdata"/><Relationship Id="rId14" Type="http://schemas.openxmlformats.org/officeDocument/2006/relationships/slide" Target="slides/slide9.xml"/><Relationship Id="rId58" Type="http://schemas.openxmlformats.org/officeDocument/2006/relationships/font" Target="fonts/OpenSans-regular.fntdata"/><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1pPr>
            <a:lvl2pPr indent="-298450" lvl="1" marL="914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2pPr>
            <a:lvl3pPr indent="-298450" lvl="2" marL="1371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3pPr>
            <a:lvl4pPr indent="-298450" lvl="3" marL="1828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4pPr>
            <a:lvl5pPr indent="-298450" lvl="4" marL="22860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5pPr>
            <a:lvl6pPr indent="-298450" lvl="5" marL="2743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6pPr>
            <a:lvl7pPr indent="-298450" lvl="6" marL="3200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7pPr>
            <a:lvl8pPr indent="-298450" lvl="7" marL="3657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8pPr>
            <a:lvl9pPr indent="-298450" lvl="8" marL="4114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p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2" name="Google Shape;52;p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7" name="Shape 147"/>
        <p:cNvGrpSpPr/>
        <p:nvPr/>
      </p:nvGrpSpPr>
      <p:grpSpPr>
        <a:xfrm>
          <a:off x="0" y="0"/>
          <a:ext cx="0" cy="0"/>
          <a:chOff x="0" y="0"/>
          <a:chExt cx="0" cy="0"/>
        </a:xfrm>
      </p:grpSpPr>
      <p:sp>
        <p:nvSpPr>
          <p:cNvPr id="148" name="Google Shape;148;p9: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49" name="Google Shape;149;p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9" name="Shape 159"/>
        <p:cNvGrpSpPr/>
        <p:nvPr/>
      </p:nvGrpSpPr>
      <p:grpSpPr>
        <a:xfrm>
          <a:off x="0" y="0"/>
          <a:ext cx="0" cy="0"/>
          <a:chOff x="0" y="0"/>
          <a:chExt cx="0" cy="0"/>
        </a:xfrm>
      </p:grpSpPr>
      <p:sp>
        <p:nvSpPr>
          <p:cNvPr id="160" name="Google Shape;160;p1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61" name="Google Shape;161;p1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1" name="Shape 171"/>
        <p:cNvGrpSpPr/>
        <p:nvPr/>
      </p:nvGrpSpPr>
      <p:grpSpPr>
        <a:xfrm>
          <a:off x="0" y="0"/>
          <a:ext cx="0" cy="0"/>
          <a:chOff x="0" y="0"/>
          <a:chExt cx="0" cy="0"/>
        </a:xfrm>
      </p:grpSpPr>
      <p:sp>
        <p:nvSpPr>
          <p:cNvPr id="172" name="Google Shape;172;p1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73" name="Google Shape;173;p1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3" name="Shape 183"/>
        <p:cNvGrpSpPr/>
        <p:nvPr/>
      </p:nvGrpSpPr>
      <p:grpSpPr>
        <a:xfrm>
          <a:off x="0" y="0"/>
          <a:ext cx="0" cy="0"/>
          <a:chOff x="0" y="0"/>
          <a:chExt cx="0" cy="0"/>
        </a:xfrm>
      </p:grpSpPr>
      <p:sp>
        <p:nvSpPr>
          <p:cNvPr id="184" name="Google Shape;184;p1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85" name="Google Shape;185;p1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4" name="Shape 194"/>
        <p:cNvGrpSpPr/>
        <p:nvPr/>
      </p:nvGrpSpPr>
      <p:grpSpPr>
        <a:xfrm>
          <a:off x="0" y="0"/>
          <a:ext cx="0" cy="0"/>
          <a:chOff x="0" y="0"/>
          <a:chExt cx="0" cy="0"/>
        </a:xfrm>
      </p:grpSpPr>
      <p:sp>
        <p:nvSpPr>
          <p:cNvPr id="195" name="Google Shape;195;p1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96" name="Google Shape;196;p1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5" name="Shape 205"/>
        <p:cNvGrpSpPr/>
        <p:nvPr/>
      </p:nvGrpSpPr>
      <p:grpSpPr>
        <a:xfrm>
          <a:off x="0" y="0"/>
          <a:ext cx="0" cy="0"/>
          <a:chOff x="0" y="0"/>
          <a:chExt cx="0" cy="0"/>
        </a:xfrm>
      </p:grpSpPr>
      <p:sp>
        <p:nvSpPr>
          <p:cNvPr id="206" name="Google Shape;206;p1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07" name="Google Shape;207;p1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6" name="Shape 216"/>
        <p:cNvGrpSpPr/>
        <p:nvPr/>
      </p:nvGrpSpPr>
      <p:grpSpPr>
        <a:xfrm>
          <a:off x="0" y="0"/>
          <a:ext cx="0" cy="0"/>
          <a:chOff x="0" y="0"/>
          <a:chExt cx="0" cy="0"/>
        </a:xfrm>
      </p:grpSpPr>
      <p:sp>
        <p:nvSpPr>
          <p:cNvPr id="217" name="Google Shape;217;p1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18" name="Google Shape;218;p1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7" name="Shape 227"/>
        <p:cNvGrpSpPr/>
        <p:nvPr/>
      </p:nvGrpSpPr>
      <p:grpSpPr>
        <a:xfrm>
          <a:off x="0" y="0"/>
          <a:ext cx="0" cy="0"/>
          <a:chOff x="0" y="0"/>
          <a:chExt cx="0" cy="0"/>
        </a:xfrm>
      </p:grpSpPr>
      <p:sp>
        <p:nvSpPr>
          <p:cNvPr id="228" name="Google Shape;228;p1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29" name="Google Shape;229;p1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8" name="Shape 238"/>
        <p:cNvGrpSpPr/>
        <p:nvPr/>
      </p:nvGrpSpPr>
      <p:grpSpPr>
        <a:xfrm>
          <a:off x="0" y="0"/>
          <a:ext cx="0" cy="0"/>
          <a:chOff x="0" y="0"/>
          <a:chExt cx="0" cy="0"/>
        </a:xfrm>
      </p:grpSpPr>
      <p:sp>
        <p:nvSpPr>
          <p:cNvPr id="239" name="Google Shape;239;p1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40" name="Google Shape;240;p1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9" name="Shape 249"/>
        <p:cNvGrpSpPr/>
        <p:nvPr/>
      </p:nvGrpSpPr>
      <p:grpSpPr>
        <a:xfrm>
          <a:off x="0" y="0"/>
          <a:ext cx="0" cy="0"/>
          <a:chOff x="0" y="0"/>
          <a:chExt cx="0" cy="0"/>
        </a:xfrm>
      </p:grpSpPr>
      <p:sp>
        <p:nvSpPr>
          <p:cNvPr id="250" name="Google Shape;250;p1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51" name="Google Shape;251;p1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3" name="Shape 63"/>
        <p:cNvGrpSpPr/>
        <p:nvPr/>
      </p:nvGrpSpPr>
      <p:grpSpPr>
        <a:xfrm>
          <a:off x="0" y="0"/>
          <a:ext cx="0" cy="0"/>
          <a:chOff x="0" y="0"/>
          <a:chExt cx="0" cy="0"/>
        </a:xfrm>
      </p:grpSpPr>
      <p:sp>
        <p:nvSpPr>
          <p:cNvPr id="64" name="Google Shape;64;p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5" name="Google Shape;65;p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0" name="Shape 260"/>
        <p:cNvGrpSpPr/>
        <p:nvPr/>
      </p:nvGrpSpPr>
      <p:grpSpPr>
        <a:xfrm>
          <a:off x="0" y="0"/>
          <a:ext cx="0" cy="0"/>
          <a:chOff x="0" y="0"/>
          <a:chExt cx="0" cy="0"/>
        </a:xfrm>
      </p:grpSpPr>
      <p:sp>
        <p:nvSpPr>
          <p:cNvPr id="261" name="Google Shape;261;p19: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62" name="Google Shape;262;p1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1" name="Shape 271"/>
        <p:cNvGrpSpPr/>
        <p:nvPr/>
      </p:nvGrpSpPr>
      <p:grpSpPr>
        <a:xfrm>
          <a:off x="0" y="0"/>
          <a:ext cx="0" cy="0"/>
          <a:chOff x="0" y="0"/>
          <a:chExt cx="0" cy="0"/>
        </a:xfrm>
      </p:grpSpPr>
      <p:sp>
        <p:nvSpPr>
          <p:cNvPr id="272" name="Google Shape;272;p2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73" name="Google Shape;273;p2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2" name="Shape 282"/>
        <p:cNvGrpSpPr/>
        <p:nvPr/>
      </p:nvGrpSpPr>
      <p:grpSpPr>
        <a:xfrm>
          <a:off x="0" y="0"/>
          <a:ext cx="0" cy="0"/>
          <a:chOff x="0" y="0"/>
          <a:chExt cx="0" cy="0"/>
        </a:xfrm>
      </p:grpSpPr>
      <p:sp>
        <p:nvSpPr>
          <p:cNvPr id="283" name="Google Shape;283;p2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84" name="Google Shape;284;p2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3" name="Shape 293"/>
        <p:cNvGrpSpPr/>
        <p:nvPr/>
      </p:nvGrpSpPr>
      <p:grpSpPr>
        <a:xfrm>
          <a:off x="0" y="0"/>
          <a:ext cx="0" cy="0"/>
          <a:chOff x="0" y="0"/>
          <a:chExt cx="0" cy="0"/>
        </a:xfrm>
      </p:grpSpPr>
      <p:sp>
        <p:nvSpPr>
          <p:cNvPr id="294" name="Google Shape;294;p2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95" name="Google Shape;295;p2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4" name="Shape 304"/>
        <p:cNvGrpSpPr/>
        <p:nvPr/>
      </p:nvGrpSpPr>
      <p:grpSpPr>
        <a:xfrm>
          <a:off x="0" y="0"/>
          <a:ext cx="0" cy="0"/>
          <a:chOff x="0" y="0"/>
          <a:chExt cx="0" cy="0"/>
        </a:xfrm>
      </p:grpSpPr>
      <p:sp>
        <p:nvSpPr>
          <p:cNvPr id="305" name="Google Shape;305;p2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06" name="Google Shape;306;p2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5" name="Shape 315"/>
        <p:cNvGrpSpPr/>
        <p:nvPr/>
      </p:nvGrpSpPr>
      <p:grpSpPr>
        <a:xfrm>
          <a:off x="0" y="0"/>
          <a:ext cx="0" cy="0"/>
          <a:chOff x="0" y="0"/>
          <a:chExt cx="0" cy="0"/>
        </a:xfrm>
      </p:grpSpPr>
      <p:sp>
        <p:nvSpPr>
          <p:cNvPr id="316" name="Google Shape;316;p2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17" name="Google Shape;317;p2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6" name="Shape 326"/>
        <p:cNvGrpSpPr/>
        <p:nvPr/>
      </p:nvGrpSpPr>
      <p:grpSpPr>
        <a:xfrm>
          <a:off x="0" y="0"/>
          <a:ext cx="0" cy="0"/>
          <a:chOff x="0" y="0"/>
          <a:chExt cx="0" cy="0"/>
        </a:xfrm>
      </p:grpSpPr>
      <p:sp>
        <p:nvSpPr>
          <p:cNvPr id="327" name="Google Shape;327;p2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28" name="Google Shape;328;p2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7" name="Shape 337"/>
        <p:cNvGrpSpPr/>
        <p:nvPr/>
      </p:nvGrpSpPr>
      <p:grpSpPr>
        <a:xfrm>
          <a:off x="0" y="0"/>
          <a:ext cx="0" cy="0"/>
          <a:chOff x="0" y="0"/>
          <a:chExt cx="0" cy="0"/>
        </a:xfrm>
      </p:grpSpPr>
      <p:sp>
        <p:nvSpPr>
          <p:cNvPr id="338" name="Google Shape;338;p2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39" name="Google Shape;339;p2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8" name="Shape 348"/>
        <p:cNvGrpSpPr/>
        <p:nvPr/>
      </p:nvGrpSpPr>
      <p:grpSpPr>
        <a:xfrm>
          <a:off x="0" y="0"/>
          <a:ext cx="0" cy="0"/>
          <a:chOff x="0" y="0"/>
          <a:chExt cx="0" cy="0"/>
        </a:xfrm>
      </p:grpSpPr>
      <p:sp>
        <p:nvSpPr>
          <p:cNvPr id="349" name="Google Shape;349;p2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50" name="Google Shape;350;p2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9" name="Shape 359"/>
        <p:cNvGrpSpPr/>
        <p:nvPr/>
      </p:nvGrpSpPr>
      <p:grpSpPr>
        <a:xfrm>
          <a:off x="0" y="0"/>
          <a:ext cx="0" cy="0"/>
          <a:chOff x="0" y="0"/>
          <a:chExt cx="0" cy="0"/>
        </a:xfrm>
      </p:grpSpPr>
      <p:sp>
        <p:nvSpPr>
          <p:cNvPr id="360" name="Google Shape;360;p2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61" name="Google Shape;361;p2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8" name="Shape 68"/>
        <p:cNvGrpSpPr/>
        <p:nvPr/>
      </p:nvGrpSpPr>
      <p:grpSpPr>
        <a:xfrm>
          <a:off x="0" y="0"/>
          <a:ext cx="0" cy="0"/>
          <a:chOff x="0" y="0"/>
          <a:chExt cx="0" cy="0"/>
        </a:xfrm>
      </p:grpSpPr>
      <p:sp>
        <p:nvSpPr>
          <p:cNvPr id="69" name="Google Shape;69;p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70" name="Google Shape;70;p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0" name="Shape 370"/>
        <p:cNvGrpSpPr/>
        <p:nvPr/>
      </p:nvGrpSpPr>
      <p:grpSpPr>
        <a:xfrm>
          <a:off x="0" y="0"/>
          <a:ext cx="0" cy="0"/>
          <a:chOff x="0" y="0"/>
          <a:chExt cx="0" cy="0"/>
        </a:xfrm>
      </p:grpSpPr>
      <p:sp>
        <p:nvSpPr>
          <p:cNvPr id="371" name="Google Shape;371;p29: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72" name="Google Shape;372;p2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1" name="Shape 381"/>
        <p:cNvGrpSpPr/>
        <p:nvPr/>
      </p:nvGrpSpPr>
      <p:grpSpPr>
        <a:xfrm>
          <a:off x="0" y="0"/>
          <a:ext cx="0" cy="0"/>
          <a:chOff x="0" y="0"/>
          <a:chExt cx="0" cy="0"/>
        </a:xfrm>
      </p:grpSpPr>
      <p:sp>
        <p:nvSpPr>
          <p:cNvPr id="382" name="Google Shape;382;p3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83" name="Google Shape;383;p3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2" name="Shape 392"/>
        <p:cNvGrpSpPr/>
        <p:nvPr/>
      </p:nvGrpSpPr>
      <p:grpSpPr>
        <a:xfrm>
          <a:off x="0" y="0"/>
          <a:ext cx="0" cy="0"/>
          <a:chOff x="0" y="0"/>
          <a:chExt cx="0" cy="0"/>
        </a:xfrm>
      </p:grpSpPr>
      <p:sp>
        <p:nvSpPr>
          <p:cNvPr id="393" name="Google Shape;393;p3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94" name="Google Shape;394;p3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3" name="Shape 403"/>
        <p:cNvGrpSpPr/>
        <p:nvPr/>
      </p:nvGrpSpPr>
      <p:grpSpPr>
        <a:xfrm>
          <a:off x="0" y="0"/>
          <a:ext cx="0" cy="0"/>
          <a:chOff x="0" y="0"/>
          <a:chExt cx="0" cy="0"/>
        </a:xfrm>
      </p:grpSpPr>
      <p:sp>
        <p:nvSpPr>
          <p:cNvPr id="404" name="Google Shape;404;p3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05" name="Google Shape;405;p3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4" name="Shape 414"/>
        <p:cNvGrpSpPr/>
        <p:nvPr/>
      </p:nvGrpSpPr>
      <p:grpSpPr>
        <a:xfrm>
          <a:off x="0" y="0"/>
          <a:ext cx="0" cy="0"/>
          <a:chOff x="0" y="0"/>
          <a:chExt cx="0" cy="0"/>
        </a:xfrm>
      </p:grpSpPr>
      <p:sp>
        <p:nvSpPr>
          <p:cNvPr id="415" name="Google Shape;415;p3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16" name="Google Shape;416;p3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5" name="Shape 425"/>
        <p:cNvGrpSpPr/>
        <p:nvPr/>
      </p:nvGrpSpPr>
      <p:grpSpPr>
        <a:xfrm>
          <a:off x="0" y="0"/>
          <a:ext cx="0" cy="0"/>
          <a:chOff x="0" y="0"/>
          <a:chExt cx="0" cy="0"/>
        </a:xfrm>
      </p:grpSpPr>
      <p:sp>
        <p:nvSpPr>
          <p:cNvPr id="426" name="Google Shape;426;p3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27" name="Google Shape;427;p3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35" name="Shape 435"/>
        <p:cNvGrpSpPr/>
        <p:nvPr/>
      </p:nvGrpSpPr>
      <p:grpSpPr>
        <a:xfrm>
          <a:off x="0" y="0"/>
          <a:ext cx="0" cy="0"/>
          <a:chOff x="0" y="0"/>
          <a:chExt cx="0" cy="0"/>
        </a:xfrm>
      </p:grpSpPr>
      <p:sp>
        <p:nvSpPr>
          <p:cNvPr id="436" name="Google Shape;436;p3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37" name="Google Shape;437;p3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46" name="Shape 446"/>
        <p:cNvGrpSpPr/>
        <p:nvPr/>
      </p:nvGrpSpPr>
      <p:grpSpPr>
        <a:xfrm>
          <a:off x="0" y="0"/>
          <a:ext cx="0" cy="0"/>
          <a:chOff x="0" y="0"/>
          <a:chExt cx="0" cy="0"/>
        </a:xfrm>
      </p:grpSpPr>
      <p:sp>
        <p:nvSpPr>
          <p:cNvPr id="447" name="Google Shape;447;p3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48" name="Google Shape;448;p3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7" name="Shape 457"/>
        <p:cNvGrpSpPr/>
        <p:nvPr/>
      </p:nvGrpSpPr>
      <p:grpSpPr>
        <a:xfrm>
          <a:off x="0" y="0"/>
          <a:ext cx="0" cy="0"/>
          <a:chOff x="0" y="0"/>
          <a:chExt cx="0" cy="0"/>
        </a:xfrm>
      </p:grpSpPr>
      <p:sp>
        <p:nvSpPr>
          <p:cNvPr id="458" name="Google Shape;458;p3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59" name="Google Shape;459;p3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68" name="Shape 468"/>
        <p:cNvGrpSpPr/>
        <p:nvPr/>
      </p:nvGrpSpPr>
      <p:grpSpPr>
        <a:xfrm>
          <a:off x="0" y="0"/>
          <a:ext cx="0" cy="0"/>
          <a:chOff x="0" y="0"/>
          <a:chExt cx="0" cy="0"/>
        </a:xfrm>
      </p:grpSpPr>
      <p:sp>
        <p:nvSpPr>
          <p:cNvPr id="469" name="Google Shape;469;p3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70" name="Google Shape;470;p3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5" name="Shape 85"/>
        <p:cNvGrpSpPr/>
        <p:nvPr/>
      </p:nvGrpSpPr>
      <p:grpSpPr>
        <a:xfrm>
          <a:off x="0" y="0"/>
          <a:ext cx="0" cy="0"/>
          <a:chOff x="0" y="0"/>
          <a:chExt cx="0" cy="0"/>
        </a:xfrm>
      </p:grpSpPr>
      <p:sp>
        <p:nvSpPr>
          <p:cNvPr id="86" name="Google Shape;86;g111b94149de_0_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87" name="Google Shape;87;g111b94149de_0_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79" name="Shape 479"/>
        <p:cNvGrpSpPr/>
        <p:nvPr/>
      </p:nvGrpSpPr>
      <p:grpSpPr>
        <a:xfrm>
          <a:off x="0" y="0"/>
          <a:ext cx="0" cy="0"/>
          <a:chOff x="0" y="0"/>
          <a:chExt cx="0" cy="0"/>
        </a:xfrm>
      </p:grpSpPr>
      <p:sp>
        <p:nvSpPr>
          <p:cNvPr id="480" name="Google Shape;480;g111b94149de_0_3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81" name="Google Shape;481;g111b94149de_0_3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90" name="Shape 490"/>
        <p:cNvGrpSpPr/>
        <p:nvPr/>
      </p:nvGrpSpPr>
      <p:grpSpPr>
        <a:xfrm>
          <a:off x="0" y="0"/>
          <a:ext cx="0" cy="0"/>
          <a:chOff x="0" y="0"/>
          <a:chExt cx="0" cy="0"/>
        </a:xfrm>
      </p:grpSpPr>
      <p:sp>
        <p:nvSpPr>
          <p:cNvPr id="491" name="Google Shape;491;p39: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92" name="Google Shape;492;p3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1" name="Shape 501"/>
        <p:cNvGrpSpPr/>
        <p:nvPr/>
      </p:nvGrpSpPr>
      <p:grpSpPr>
        <a:xfrm>
          <a:off x="0" y="0"/>
          <a:ext cx="0" cy="0"/>
          <a:chOff x="0" y="0"/>
          <a:chExt cx="0" cy="0"/>
        </a:xfrm>
      </p:grpSpPr>
      <p:sp>
        <p:nvSpPr>
          <p:cNvPr id="502" name="Google Shape;502;p4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03" name="Google Shape;503;p4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12" name="Shape 512"/>
        <p:cNvGrpSpPr/>
        <p:nvPr/>
      </p:nvGrpSpPr>
      <p:grpSpPr>
        <a:xfrm>
          <a:off x="0" y="0"/>
          <a:ext cx="0" cy="0"/>
          <a:chOff x="0" y="0"/>
          <a:chExt cx="0" cy="0"/>
        </a:xfrm>
      </p:grpSpPr>
      <p:sp>
        <p:nvSpPr>
          <p:cNvPr id="513" name="Google Shape;513;p4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14" name="Google Shape;514;p4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23" name="Shape 523"/>
        <p:cNvGrpSpPr/>
        <p:nvPr/>
      </p:nvGrpSpPr>
      <p:grpSpPr>
        <a:xfrm>
          <a:off x="0" y="0"/>
          <a:ext cx="0" cy="0"/>
          <a:chOff x="0" y="0"/>
          <a:chExt cx="0" cy="0"/>
        </a:xfrm>
      </p:grpSpPr>
      <p:sp>
        <p:nvSpPr>
          <p:cNvPr id="524" name="Google Shape;524;g2fe97a5364d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25" name="Google Shape;525;g2fe97a5364d_0_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34" name="Shape 534"/>
        <p:cNvGrpSpPr/>
        <p:nvPr/>
      </p:nvGrpSpPr>
      <p:grpSpPr>
        <a:xfrm>
          <a:off x="0" y="0"/>
          <a:ext cx="0" cy="0"/>
          <a:chOff x="0" y="0"/>
          <a:chExt cx="0" cy="0"/>
        </a:xfrm>
      </p:grpSpPr>
      <p:sp>
        <p:nvSpPr>
          <p:cNvPr id="535" name="Google Shape;535;g2fe97a5364d_0_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36" name="Google Shape;536;g2fe97a5364d_0_1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45" name="Shape 545"/>
        <p:cNvGrpSpPr/>
        <p:nvPr/>
      </p:nvGrpSpPr>
      <p:grpSpPr>
        <a:xfrm>
          <a:off x="0" y="0"/>
          <a:ext cx="0" cy="0"/>
          <a:chOff x="0" y="0"/>
          <a:chExt cx="0" cy="0"/>
        </a:xfrm>
      </p:grpSpPr>
      <p:sp>
        <p:nvSpPr>
          <p:cNvPr id="546" name="Google Shape;546;g2fe97a5364d_0_2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47" name="Google Shape;547;g2fe97a5364d_0_2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57" name="Shape 557"/>
        <p:cNvGrpSpPr/>
        <p:nvPr/>
      </p:nvGrpSpPr>
      <p:grpSpPr>
        <a:xfrm>
          <a:off x="0" y="0"/>
          <a:ext cx="0" cy="0"/>
          <a:chOff x="0" y="0"/>
          <a:chExt cx="0" cy="0"/>
        </a:xfrm>
      </p:grpSpPr>
      <p:sp>
        <p:nvSpPr>
          <p:cNvPr id="558" name="Google Shape;558;g2fe97a5364d_0_3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59" name="Google Shape;559;g2fe97a5364d_0_3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68" name="Shape 568"/>
        <p:cNvGrpSpPr/>
        <p:nvPr/>
      </p:nvGrpSpPr>
      <p:grpSpPr>
        <a:xfrm>
          <a:off x="0" y="0"/>
          <a:ext cx="0" cy="0"/>
          <a:chOff x="0" y="0"/>
          <a:chExt cx="0" cy="0"/>
        </a:xfrm>
      </p:grpSpPr>
      <p:sp>
        <p:nvSpPr>
          <p:cNvPr id="569" name="Google Shape;569;g2fe97a5364d_0_4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70" name="Google Shape;570;g2fe97a5364d_0_4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9" name="Shape 579"/>
        <p:cNvGrpSpPr/>
        <p:nvPr/>
      </p:nvGrpSpPr>
      <p:grpSpPr>
        <a:xfrm>
          <a:off x="0" y="0"/>
          <a:ext cx="0" cy="0"/>
          <a:chOff x="0" y="0"/>
          <a:chExt cx="0" cy="0"/>
        </a:xfrm>
      </p:grpSpPr>
      <p:sp>
        <p:nvSpPr>
          <p:cNvPr id="580" name="Google Shape;580;g2fe97a5364d_0_5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81" name="Google Shape;581;g2fe97a5364d_0_5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p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97" name="Google Shape;97;p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90" name="Shape 590"/>
        <p:cNvGrpSpPr/>
        <p:nvPr/>
      </p:nvGrpSpPr>
      <p:grpSpPr>
        <a:xfrm>
          <a:off x="0" y="0"/>
          <a:ext cx="0" cy="0"/>
          <a:chOff x="0" y="0"/>
          <a:chExt cx="0" cy="0"/>
        </a:xfrm>
      </p:grpSpPr>
      <p:sp>
        <p:nvSpPr>
          <p:cNvPr id="591" name="Google Shape;591;g2fe97a5364d_0_6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92" name="Google Shape;592;g2fe97a5364d_0_6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01" name="Shape 601"/>
        <p:cNvGrpSpPr/>
        <p:nvPr/>
      </p:nvGrpSpPr>
      <p:grpSpPr>
        <a:xfrm>
          <a:off x="0" y="0"/>
          <a:ext cx="0" cy="0"/>
          <a:chOff x="0" y="0"/>
          <a:chExt cx="0" cy="0"/>
        </a:xfrm>
      </p:grpSpPr>
      <p:sp>
        <p:nvSpPr>
          <p:cNvPr id="602" name="Google Shape;602;g2fe97a5364d_0_7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03" name="Google Shape;603;g2fe97a5364d_0_7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2" name="Shape 612"/>
        <p:cNvGrpSpPr/>
        <p:nvPr/>
      </p:nvGrpSpPr>
      <p:grpSpPr>
        <a:xfrm>
          <a:off x="0" y="0"/>
          <a:ext cx="0" cy="0"/>
          <a:chOff x="0" y="0"/>
          <a:chExt cx="0" cy="0"/>
        </a:xfrm>
      </p:grpSpPr>
      <p:sp>
        <p:nvSpPr>
          <p:cNvPr id="613" name="Google Shape;613;g111b94149de_0_19: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14" name="Google Shape;614;g111b94149de_0_1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5" name="Shape 105"/>
        <p:cNvGrpSpPr/>
        <p:nvPr/>
      </p:nvGrpSpPr>
      <p:grpSpPr>
        <a:xfrm>
          <a:off x="0" y="0"/>
          <a:ext cx="0" cy="0"/>
          <a:chOff x="0" y="0"/>
          <a:chExt cx="0" cy="0"/>
        </a:xfrm>
      </p:grpSpPr>
      <p:sp>
        <p:nvSpPr>
          <p:cNvPr id="106" name="Google Shape;106;p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07" name="Google Shape;107;p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5" name="Shape 115"/>
        <p:cNvGrpSpPr/>
        <p:nvPr/>
      </p:nvGrpSpPr>
      <p:grpSpPr>
        <a:xfrm>
          <a:off x="0" y="0"/>
          <a:ext cx="0" cy="0"/>
          <a:chOff x="0" y="0"/>
          <a:chExt cx="0" cy="0"/>
        </a:xfrm>
      </p:grpSpPr>
      <p:sp>
        <p:nvSpPr>
          <p:cNvPr id="116" name="Google Shape;116;p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17" name="Google Shape;117;p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5" name="Shape 125"/>
        <p:cNvGrpSpPr/>
        <p:nvPr/>
      </p:nvGrpSpPr>
      <p:grpSpPr>
        <a:xfrm>
          <a:off x="0" y="0"/>
          <a:ext cx="0" cy="0"/>
          <a:chOff x="0" y="0"/>
          <a:chExt cx="0" cy="0"/>
        </a:xfrm>
      </p:grpSpPr>
      <p:sp>
        <p:nvSpPr>
          <p:cNvPr id="126" name="Google Shape;126;p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27" name="Google Shape;127;p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5" name="Shape 135"/>
        <p:cNvGrpSpPr/>
        <p:nvPr/>
      </p:nvGrpSpPr>
      <p:grpSpPr>
        <a:xfrm>
          <a:off x="0" y="0"/>
          <a:ext cx="0" cy="0"/>
          <a:chOff x="0" y="0"/>
          <a:chExt cx="0" cy="0"/>
        </a:xfrm>
      </p:grpSpPr>
      <p:sp>
        <p:nvSpPr>
          <p:cNvPr id="136" name="Google Shape;136;p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37" name="Google Shape;137;p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43"/>
          <p:cNvSpPr txBox="1"/>
          <p:nvPr>
            <p:ph type="ctrTitle"/>
          </p:nvPr>
        </p:nvSpPr>
        <p:spPr>
          <a:xfrm>
            <a:off x="311708" y="744575"/>
            <a:ext cx="8520600" cy="2052600"/>
          </a:xfrm>
          <a:prstGeom prst="rect">
            <a:avLst/>
          </a:prstGeom>
          <a:noFill/>
          <a:ln>
            <a:noFill/>
          </a:ln>
        </p:spPr>
        <p:txBody>
          <a:bodyPr anchorCtr="0" anchor="b" bIns="91425" lIns="91425" spcFirstLastPara="1" rIns="91425" wrap="square" tIns="91425">
            <a:normAutofit/>
          </a:bodyPr>
          <a:lstStyle>
            <a:lvl1pPr lvl="0" algn="ctr">
              <a:lnSpc>
                <a:spcPct val="100000"/>
              </a:lnSpc>
              <a:spcBef>
                <a:spcPts val="0"/>
              </a:spcBef>
              <a:spcAft>
                <a:spcPts val="0"/>
              </a:spcAft>
              <a:buSzPts val="5200"/>
              <a:buNone/>
              <a:defRPr sz="5200"/>
            </a:lvl1pPr>
            <a:lvl2pPr lvl="1" algn="ctr">
              <a:lnSpc>
                <a:spcPct val="100000"/>
              </a:lnSpc>
              <a:spcBef>
                <a:spcPts val="0"/>
              </a:spcBef>
              <a:spcAft>
                <a:spcPts val="0"/>
              </a:spcAft>
              <a:buSzPts val="5200"/>
              <a:buNone/>
              <a:defRPr sz="5200"/>
            </a:lvl2pPr>
            <a:lvl3pPr lvl="2" algn="ctr">
              <a:lnSpc>
                <a:spcPct val="100000"/>
              </a:lnSpc>
              <a:spcBef>
                <a:spcPts val="0"/>
              </a:spcBef>
              <a:spcAft>
                <a:spcPts val="0"/>
              </a:spcAft>
              <a:buSzPts val="5200"/>
              <a:buNone/>
              <a:defRPr sz="5200"/>
            </a:lvl3pPr>
            <a:lvl4pPr lvl="3" algn="ctr">
              <a:lnSpc>
                <a:spcPct val="100000"/>
              </a:lnSpc>
              <a:spcBef>
                <a:spcPts val="0"/>
              </a:spcBef>
              <a:spcAft>
                <a:spcPts val="0"/>
              </a:spcAft>
              <a:buSzPts val="5200"/>
              <a:buNone/>
              <a:defRPr sz="5200"/>
            </a:lvl4pPr>
            <a:lvl5pPr lvl="4" algn="ctr">
              <a:lnSpc>
                <a:spcPct val="100000"/>
              </a:lnSpc>
              <a:spcBef>
                <a:spcPts val="0"/>
              </a:spcBef>
              <a:spcAft>
                <a:spcPts val="0"/>
              </a:spcAft>
              <a:buSzPts val="5200"/>
              <a:buNone/>
              <a:defRPr sz="5200"/>
            </a:lvl5pPr>
            <a:lvl6pPr lvl="5" algn="ctr">
              <a:lnSpc>
                <a:spcPct val="100000"/>
              </a:lnSpc>
              <a:spcBef>
                <a:spcPts val="0"/>
              </a:spcBef>
              <a:spcAft>
                <a:spcPts val="0"/>
              </a:spcAft>
              <a:buSzPts val="5200"/>
              <a:buNone/>
              <a:defRPr sz="5200"/>
            </a:lvl6pPr>
            <a:lvl7pPr lvl="6" algn="ctr">
              <a:lnSpc>
                <a:spcPct val="100000"/>
              </a:lnSpc>
              <a:spcBef>
                <a:spcPts val="0"/>
              </a:spcBef>
              <a:spcAft>
                <a:spcPts val="0"/>
              </a:spcAft>
              <a:buSzPts val="5200"/>
              <a:buNone/>
              <a:defRPr sz="5200"/>
            </a:lvl7pPr>
            <a:lvl8pPr lvl="7" algn="ctr">
              <a:lnSpc>
                <a:spcPct val="100000"/>
              </a:lnSpc>
              <a:spcBef>
                <a:spcPts val="0"/>
              </a:spcBef>
              <a:spcAft>
                <a:spcPts val="0"/>
              </a:spcAft>
              <a:buSzPts val="5200"/>
              <a:buNone/>
              <a:defRPr sz="5200"/>
            </a:lvl8pPr>
            <a:lvl9pPr lvl="8" algn="ctr">
              <a:lnSpc>
                <a:spcPct val="100000"/>
              </a:lnSpc>
              <a:spcBef>
                <a:spcPts val="0"/>
              </a:spcBef>
              <a:spcAft>
                <a:spcPts val="0"/>
              </a:spcAft>
              <a:buSzPts val="5200"/>
              <a:buNone/>
              <a:defRPr sz="5200"/>
            </a:lvl9pPr>
          </a:lstStyle>
          <a:p/>
        </p:txBody>
      </p:sp>
      <p:sp>
        <p:nvSpPr>
          <p:cNvPr id="11" name="Google Shape;11;p43"/>
          <p:cNvSpPr txBox="1"/>
          <p:nvPr>
            <p:ph idx="1" type="subTitle"/>
          </p:nvPr>
        </p:nvSpPr>
        <p:spPr>
          <a:xfrm>
            <a:off x="311700" y="2834125"/>
            <a:ext cx="8520600" cy="792600"/>
          </a:xfrm>
          <a:prstGeom prst="rect">
            <a:avLst/>
          </a:prstGeom>
          <a:noFill/>
          <a:ln>
            <a:noFill/>
          </a:ln>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43"/>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l-GR"/>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52"/>
          <p:cNvSpPr txBox="1"/>
          <p:nvPr>
            <p:ph hasCustomPrompt="1" type="title"/>
          </p:nvPr>
        </p:nvSpPr>
        <p:spPr>
          <a:xfrm>
            <a:off x="311700" y="1106125"/>
            <a:ext cx="8520600" cy="1963500"/>
          </a:xfrm>
          <a:prstGeom prst="rect">
            <a:avLst/>
          </a:prstGeom>
          <a:noFill/>
          <a:ln>
            <a:noFill/>
          </a:ln>
        </p:spPr>
        <p:txBody>
          <a:bodyPr anchorCtr="0" anchor="b" bIns="91425" lIns="91425" spcFirstLastPara="1" rIns="91425" wrap="square" tIns="91425">
            <a:normAutofit/>
          </a:bodyPr>
          <a:lstStyle>
            <a:lvl1pPr lvl="0" algn="ctr">
              <a:lnSpc>
                <a:spcPct val="100000"/>
              </a:lnSpc>
              <a:spcBef>
                <a:spcPts val="0"/>
              </a:spcBef>
              <a:spcAft>
                <a:spcPts val="0"/>
              </a:spcAft>
              <a:buSzPts val="12000"/>
              <a:buNone/>
              <a:defRPr sz="12000"/>
            </a:lvl1pPr>
            <a:lvl2pPr lvl="1" algn="ctr">
              <a:lnSpc>
                <a:spcPct val="100000"/>
              </a:lnSpc>
              <a:spcBef>
                <a:spcPts val="0"/>
              </a:spcBef>
              <a:spcAft>
                <a:spcPts val="0"/>
              </a:spcAft>
              <a:buSzPts val="12000"/>
              <a:buNone/>
              <a:defRPr sz="12000"/>
            </a:lvl2pPr>
            <a:lvl3pPr lvl="2" algn="ctr">
              <a:lnSpc>
                <a:spcPct val="100000"/>
              </a:lnSpc>
              <a:spcBef>
                <a:spcPts val="0"/>
              </a:spcBef>
              <a:spcAft>
                <a:spcPts val="0"/>
              </a:spcAft>
              <a:buSzPts val="12000"/>
              <a:buNone/>
              <a:defRPr sz="12000"/>
            </a:lvl3pPr>
            <a:lvl4pPr lvl="3" algn="ctr">
              <a:lnSpc>
                <a:spcPct val="100000"/>
              </a:lnSpc>
              <a:spcBef>
                <a:spcPts val="0"/>
              </a:spcBef>
              <a:spcAft>
                <a:spcPts val="0"/>
              </a:spcAft>
              <a:buSzPts val="12000"/>
              <a:buNone/>
              <a:defRPr sz="12000"/>
            </a:lvl4pPr>
            <a:lvl5pPr lvl="4" algn="ctr">
              <a:lnSpc>
                <a:spcPct val="100000"/>
              </a:lnSpc>
              <a:spcBef>
                <a:spcPts val="0"/>
              </a:spcBef>
              <a:spcAft>
                <a:spcPts val="0"/>
              </a:spcAft>
              <a:buSzPts val="12000"/>
              <a:buNone/>
              <a:defRPr sz="12000"/>
            </a:lvl5pPr>
            <a:lvl6pPr lvl="5" algn="ctr">
              <a:lnSpc>
                <a:spcPct val="100000"/>
              </a:lnSpc>
              <a:spcBef>
                <a:spcPts val="0"/>
              </a:spcBef>
              <a:spcAft>
                <a:spcPts val="0"/>
              </a:spcAft>
              <a:buSzPts val="12000"/>
              <a:buNone/>
              <a:defRPr sz="12000"/>
            </a:lvl6pPr>
            <a:lvl7pPr lvl="6" algn="ctr">
              <a:lnSpc>
                <a:spcPct val="100000"/>
              </a:lnSpc>
              <a:spcBef>
                <a:spcPts val="0"/>
              </a:spcBef>
              <a:spcAft>
                <a:spcPts val="0"/>
              </a:spcAft>
              <a:buSzPts val="12000"/>
              <a:buNone/>
              <a:defRPr sz="12000"/>
            </a:lvl7pPr>
            <a:lvl8pPr lvl="7" algn="ctr">
              <a:lnSpc>
                <a:spcPct val="100000"/>
              </a:lnSpc>
              <a:spcBef>
                <a:spcPts val="0"/>
              </a:spcBef>
              <a:spcAft>
                <a:spcPts val="0"/>
              </a:spcAft>
              <a:buSzPts val="12000"/>
              <a:buNone/>
              <a:defRPr sz="12000"/>
            </a:lvl8pPr>
            <a:lvl9pPr lvl="8" algn="ctr">
              <a:lnSpc>
                <a:spcPct val="100000"/>
              </a:lnSpc>
              <a:spcBef>
                <a:spcPts val="0"/>
              </a:spcBef>
              <a:spcAft>
                <a:spcPts val="0"/>
              </a:spcAft>
              <a:buSzPts val="12000"/>
              <a:buNone/>
              <a:defRPr sz="12000"/>
            </a:lvl9pPr>
          </a:lstStyle>
          <a:p>
            <a:r>
              <a:t>xx%</a:t>
            </a:r>
          </a:p>
        </p:txBody>
      </p:sp>
      <p:sp>
        <p:nvSpPr>
          <p:cNvPr id="46" name="Google Shape;46;p52"/>
          <p:cNvSpPr txBox="1"/>
          <p:nvPr>
            <p:ph idx="1" type="body"/>
          </p:nvPr>
        </p:nvSpPr>
        <p:spPr>
          <a:xfrm>
            <a:off x="311700" y="3152225"/>
            <a:ext cx="8520600" cy="1300800"/>
          </a:xfrm>
          <a:prstGeom prst="rect">
            <a:avLst/>
          </a:prstGeom>
          <a:noFill/>
          <a:ln>
            <a:noFill/>
          </a:ln>
        </p:spPr>
        <p:txBody>
          <a:bodyPr anchorCtr="0" anchor="t" bIns="91425" lIns="91425" spcFirstLastPara="1" rIns="91425" wrap="square" tIns="91425">
            <a:normAutofit/>
          </a:bodyPr>
          <a:lstStyle>
            <a:lvl1pPr indent="-342900" lvl="0" marL="457200" algn="ctr">
              <a:lnSpc>
                <a:spcPct val="115000"/>
              </a:lnSpc>
              <a:spcBef>
                <a:spcPts val="0"/>
              </a:spcBef>
              <a:spcAft>
                <a:spcPts val="0"/>
              </a:spcAft>
              <a:buSzPts val="1800"/>
              <a:buChar char="●"/>
              <a:defRPr/>
            </a:lvl1pPr>
            <a:lvl2pPr indent="-317500" lvl="1" marL="914400" algn="ctr">
              <a:lnSpc>
                <a:spcPct val="115000"/>
              </a:lnSpc>
              <a:spcBef>
                <a:spcPts val="0"/>
              </a:spcBef>
              <a:spcAft>
                <a:spcPts val="0"/>
              </a:spcAft>
              <a:buSzPts val="1400"/>
              <a:buChar char="○"/>
              <a:defRPr/>
            </a:lvl2pPr>
            <a:lvl3pPr indent="-317500" lvl="2" marL="1371600" algn="ctr">
              <a:lnSpc>
                <a:spcPct val="115000"/>
              </a:lnSpc>
              <a:spcBef>
                <a:spcPts val="0"/>
              </a:spcBef>
              <a:spcAft>
                <a:spcPts val="0"/>
              </a:spcAft>
              <a:buSzPts val="1400"/>
              <a:buChar char="■"/>
              <a:defRPr/>
            </a:lvl3pPr>
            <a:lvl4pPr indent="-317500" lvl="3" marL="1828800" algn="ctr">
              <a:lnSpc>
                <a:spcPct val="115000"/>
              </a:lnSpc>
              <a:spcBef>
                <a:spcPts val="0"/>
              </a:spcBef>
              <a:spcAft>
                <a:spcPts val="0"/>
              </a:spcAft>
              <a:buSzPts val="1400"/>
              <a:buChar char="●"/>
              <a:defRPr/>
            </a:lvl4pPr>
            <a:lvl5pPr indent="-317500" lvl="4" marL="2286000" algn="ctr">
              <a:lnSpc>
                <a:spcPct val="115000"/>
              </a:lnSpc>
              <a:spcBef>
                <a:spcPts val="0"/>
              </a:spcBef>
              <a:spcAft>
                <a:spcPts val="0"/>
              </a:spcAft>
              <a:buSzPts val="1400"/>
              <a:buChar char="○"/>
              <a:defRPr/>
            </a:lvl5pPr>
            <a:lvl6pPr indent="-317500" lvl="5" marL="2743200" algn="ctr">
              <a:lnSpc>
                <a:spcPct val="115000"/>
              </a:lnSpc>
              <a:spcBef>
                <a:spcPts val="0"/>
              </a:spcBef>
              <a:spcAft>
                <a:spcPts val="0"/>
              </a:spcAft>
              <a:buSzPts val="1400"/>
              <a:buChar char="■"/>
              <a:defRPr/>
            </a:lvl6pPr>
            <a:lvl7pPr indent="-317500" lvl="6" marL="3200400" algn="ctr">
              <a:lnSpc>
                <a:spcPct val="115000"/>
              </a:lnSpc>
              <a:spcBef>
                <a:spcPts val="0"/>
              </a:spcBef>
              <a:spcAft>
                <a:spcPts val="0"/>
              </a:spcAft>
              <a:buSzPts val="1400"/>
              <a:buChar char="●"/>
              <a:defRPr/>
            </a:lvl7pPr>
            <a:lvl8pPr indent="-317500" lvl="7" marL="3657600" algn="ctr">
              <a:lnSpc>
                <a:spcPct val="115000"/>
              </a:lnSpc>
              <a:spcBef>
                <a:spcPts val="0"/>
              </a:spcBef>
              <a:spcAft>
                <a:spcPts val="0"/>
              </a:spcAft>
              <a:buSzPts val="1400"/>
              <a:buChar char="○"/>
              <a:defRPr/>
            </a:lvl8pPr>
            <a:lvl9pPr indent="-317500" lvl="8" marL="4114800" algn="ctr">
              <a:lnSpc>
                <a:spcPct val="115000"/>
              </a:lnSpc>
              <a:spcBef>
                <a:spcPts val="0"/>
              </a:spcBef>
              <a:spcAft>
                <a:spcPts val="0"/>
              </a:spcAft>
              <a:buSzPts val="1400"/>
              <a:buChar char="■"/>
              <a:defRPr/>
            </a:lvl9pPr>
          </a:lstStyle>
          <a:p/>
        </p:txBody>
      </p:sp>
      <p:sp>
        <p:nvSpPr>
          <p:cNvPr id="47" name="Google Shape;47;p52"/>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l-GR"/>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53"/>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l-GR"/>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44"/>
          <p:cNvSpPr txBox="1"/>
          <p:nvPr>
            <p:ph type="title"/>
          </p:nvPr>
        </p:nvSpPr>
        <p:spPr>
          <a:xfrm>
            <a:off x="311700" y="2150850"/>
            <a:ext cx="8520600" cy="841800"/>
          </a:xfrm>
          <a:prstGeom prst="rect">
            <a:avLst/>
          </a:prstGeom>
          <a:noFill/>
          <a:ln>
            <a:noFill/>
          </a:ln>
        </p:spPr>
        <p:txBody>
          <a:bodyPr anchorCtr="0" anchor="ctr" bIns="91425" lIns="91425" spcFirstLastPara="1" rIns="91425" wrap="square" tIns="91425">
            <a:normAutofit/>
          </a:bodyPr>
          <a:lstStyle>
            <a:lvl1pPr lvl="0" algn="ctr">
              <a:lnSpc>
                <a:spcPct val="100000"/>
              </a:lnSpc>
              <a:spcBef>
                <a:spcPts val="0"/>
              </a:spcBef>
              <a:spcAft>
                <a:spcPts val="0"/>
              </a:spcAft>
              <a:buSzPts val="3600"/>
              <a:buNone/>
              <a:defRPr sz="3600"/>
            </a:lvl1pPr>
            <a:lvl2pPr lvl="1" algn="ctr">
              <a:lnSpc>
                <a:spcPct val="100000"/>
              </a:lnSpc>
              <a:spcBef>
                <a:spcPts val="0"/>
              </a:spcBef>
              <a:spcAft>
                <a:spcPts val="0"/>
              </a:spcAft>
              <a:buSzPts val="3600"/>
              <a:buNone/>
              <a:defRPr sz="3600"/>
            </a:lvl2pPr>
            <a:lvl3pPr lvl="2" algn="ctr">
              <a:lnSpc>
                <a:spcPct val="100000"/>
              </a:lnSpc>
              <a:spcBef>
                <a:spcPts val="0"/>
              </a:spcBef>
              <a:spcAft>
                <a:spcPts val="0"/>
              </a:spcAft>
              <a:buSzPts val="3600"/>
              <a:buNone/>
              <a:defRPr sz="3600"/>
            </a:lvl3pPr>
            <a:lvl4pPr lvl="3" algn="ctr">
              <a:lnSpc>
                <a:spcPct val="100000"/>
              </a:lnSpc>
              <a:spcBef>
                <a:spcPts val="0"/>
              </a:spcBef>
              <a:spcAft>
                <a:spcPts val="0"/>
              </a:spcAft>
              <a:buSzPts val="3600"/>
              <a:buNone/>
              <a:defRPr sz="3600"/>
            </a:lvl4pPr>
            <a:lvl5pPr lvl="4" algn="ctr">
              <a:lnSpc>
                <a:spcPct val="100000"/>
              </a:lnSpc>
              <a:spcBef>
                <a:spcPts val="0"/>
              </a:spcBef>
              <a:spcAft>
                <a:spcPts val="0"/>
              </a:spcAft>
              <a:buSzPts val="3600"/>
              <a:buNone/>
              <a:defRPr sz="3600"/>
            </a:lvl5pPr>
            <a:lvl6pPr lvl="5" algn="ctr">
              <a:lnSpc>
                <a:spcPct val="100000"/>
              </a:lnSpc>
              <a:spcBef>
                <a:spcPts val="0"/>
              </a:spcBef>
              <a:spcAft>
                <a:spcPts val="0"/>
              </a:spcAft>
              <a:buSzPts val="3600"/>
              <a:buNone/>
              <a:defRPr sz="3600"/>
            </a:lvl6pPr>
            <a:lvl7pPr lvl="6" algn="ctr">
              <a:lnSpc>
                <a:spcPct val="100000"/>
              </a:lnSpc>
              <a:spcBef>
                <a:spcPts val="0"/>
              </a:spcBef>
              <a:spcAft>
                <a:spcPts val="0"/>
              </a:spcAft>
              <a:buSzPts val="3600"/>
              <a:buNone/>
              <a:defRPr sz="3600"/>
            </a:lvl7pPr>
            <a:lvl8pPr lvl="7" algn="ctr">
              <a:lnSpc>
                <a:spcPct val="100000"/>
              </a:lnSpc>
              <a:spcBef>
                <a:spcPts val="0"/>
              </a:spcBef>
              <a:spcAft>
                <a:spcPts val="0"/>
              </a:spcAft>
              <a:buSzPts val="3600"/>
              <a:buNone/>
              <a:defRPr sz="3600"/>
            </a:lvl8pPr>
            <a:lvl9pPr lvl="8" algn="ctr">
              <a:lnSpc>
                <a:spcPct val="100000"/>
              </a:lnSpc>
              <a:spcBef>
                <a:spcPts val="0"/>
              </a:spcBef>
              <a:spcAft>
                <a:spcPts val="0"/>
              </a:spcAft>
              <a:buSzPts val="3600"/>
              <a:buNone/>
              <a:defRPr sz="3600"/>
            </a:lvl9pPr>
          </a:lstStyle>
          <a:p/>
        </p:txBody>
      </p:sp>
      <p:sp>
        <p:nvSpPr>
          <p:cNvPr id="15" name="Google Shape;15;p44"/>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l-GR"/>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5"/>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18" name="Google Shape;18;p45"/>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gn="l">
              <a:lnSpc>
                <a:spcPct val="115000"/>
              </a:lnSpc>
              <a:spcBef>
                <a:spcPts val="0"/>
              </a:spcBef>
              <a:spcAft>
                <a:spcPts val="0"/>
              </a:spcAft>
              <a:buSzPts val="1800"/>
              <a:buChar char="●"/>
              <a:defRPr/>
            </a:lvl1pPr>
            <a:lvl2pPr indent="-317500" lvl="1" marL="914400" algn="l">
              <a:lnSpc>
                <a:spcPct val="115000"/>
              </a:lnSpc>
              <a:spcBef>
                <a:spcPts val="0"/>
              </a:spcBef>
              <a:spcAft>
                <a:spcPts val="0"/>
              </a:spcAft>
              <a:buSzPts val="1400"/>
              <a:buChar char="○"/>
              <a:defRPr/>
            </a:lvl2pPr>
            <a:lvl3pPr indent="-317500" lvl="2" marL="1371600" algn="l">
              <a:lnSpc>
                <a:spcPct val="115000"/>
              </a:lnSpc>
              <a:spcBef>
                <a:spcPts val="0"/>
              </a:spcBef>
              <a:spcAft>
                <a:spcPts val="0"/>
              </a:spcAft>
              <a:buSzPts val="1400"/>
              <a:buChar char="■"/>
              <a:defRPr/>
            </a:lvl3pPr>
            <a:lvl4pPr indent="-317500" lvl="3" marL="1828800" algn="l">
              <a:lnSpc>
                <a:spcPct val="115000"/>
              </a:lnSpc>
              <a:spcBef>
                <a:spcPts val="0"/>
              </a:spcBef>
              <a:spcAft>
                <a:spcPts val="0"/>
              </a:spcAft>
              <a:buSzPts val="1400"/>
              <a:buChar char="●"/>
              <a:defRPr/>
            </a:lvl4pPr>
            <a:lvl5pPr indent="-317500" lvl="4" marL="2286000" algn="l">
              <a:lnSpc>
                <a:spcPct val="115000"/>
              </a:lnSpc>
              <a:spcBef>
                <a:spcPts val="0"/>
              </a:spcBef>
              <a:spcAft>
                <a:spcPts val="0"/>
              </a:spcAft>
              <a:buSzPts val="1400"/>
              <a:buChar char="○"/>
              <a:defRPr/>
            </a:lvl5pPr>
            <a:lvl6pPr indent="-317500" lvl="5" marL="2743200" algn="l">
              <a:lnSpc>
                <a:spcPct val="115000"/>
              </a:lnSpc>
              <a:spcBef>
                <a:spcPts val="0"/>
              </a:spcBef>
              <a:spcAft>
                <a:spcPts val="0"/>
              </a:spcAft>
              <a:buSzPts val="1400"/>
              <a:buChar char="■"/>
              <a:defRPr/>
            </a:lvl6pPr>
            <a:lvl7pPr indent="-317500" lvl="6" marL="3200400" algn="l">
              <a:lnSpc>
                <a:spcPct val="115000"/>
              </a:lnSpc>
              <a:spcBef>
                <a:spcPts val="0"/>
              </a:spcBef>
              <a:spcAft>
                <a:spcPts val="0"/>
              </a:spcAft>
              <a:buSzPts val="1400"/>
              <a:buChar char="●"/>
              <a:defRPr/>
            </a:lvl7pPr>
            <a:lvl8pPr indent="-317500" lvl="7" marL="3657600" algn="l">
              <a:lnSpc>
                <a:spcPct val="115000"/>
              </a:lnSpc>
              <a:spcBef>
                <a:spcPts val="0"/>
              </a:spcBef>
              <a:spcAft>
                <a:spcPts val="0"/>
              </a:spcAft>
              <a:buSzPts val="1400"/>
              <a:buChar char="○"/>
              <a:defRPr/>
            </a:lvl8pPr>
            <a:lvl9pPr indent="-317500" lvl="8" marL="4114800" algn="l">
              <a:lnSpc>
                <a:spcPct val="115000"/>
              </a:lnSpc>
              <a:spcBef>
                <a:spcPts val="0"/>
              </a:spcBef>
              <a:spcAft>
                <a:spcPts val="0"/>
              </a:spcAft>
              <a:buSzPts val="1400"/>
              <a:buChar char="■"/>
              <a:defRPr/>
            </a:lvl9pPr>
          </a:lstStyle>
          <a:p/>
        </p:txBody>
      </p:sp>
      <p:sp>
        <p:nvSpPr>
          <p:cNvPr id="19" name="Google Shape;19;p45"/>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l-GR"/>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46"/>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22" name="Google Shape;22;p46"/>
          <p:cNvSpPr txBox="1"/>
          <p:nvPr>
            <p:ph idx="1" type="body"/>
          </p:nvPr>
        </p:nvSpPr>
        <p:spPr>
          <a:xfrm>
            <a:off x="311700" y="1152475"/>
            <a:ext cx="3999900" cy="3416400"/>
          </a:xfrm>
          <a:prstGeom prst="rect">
            <a:avLst/>
          </a:prstGeom>
          <a:noFill/>
          <a:ln>
            <a:noFill/>
          </a:ln>
        </p:spPr>
        <p:txBody>
          <a:bodyPr anchorCtr="0" anchor="t" bIns="91425" lIns="91425" spcFirstLastPara="1" rIns="91425" wrap="square" tIns="91425">
            <a:normAutofit/>
          </a:bodyPr>
          <a:lstStyle>
            <a:lvl1pPr indent="-317500" lvl="0" marL="457200" algn="l">
              <a:lnSpc>
                <a:spcPct val="115000"/>
              </a:lnSpc>
              <a:spcBef>
                <a:spcPts val="0"/>
              </a:spcBef>
              <a:spcAft>
                <a:spcPts val="0"/>
              </a:spcAft>
              <a:buSzPts val="1400"/>
              <a:buChar char="●"/>
              <a:defRPr sz="1400"/>
            </a:lvl1pPr>
            <a:lvl2pPr indent="-304800" lvl="1" marL="914400" algn="l">
              <a:lnSpc>
                <a:spcPct val="115000"/>
              </a:lnSpc>
              <a:spcBef>
                <a:spcPts val="0"/>
              </a:spcBef>
              <a:spcAft>
                <a:spcPts val="0"/>
              </a:spcAft>
              <a:buSzPts val="1200"/>
              <a:buChar char="○"/>
              <a:defRPr sz="1200"/>
            </a:lvl2pPr>
            <a:lvl3pPr indent="-304800" lvl="2" marL="1371600" algn="l">
              <a:lnSpc>
                <a:spcPct val="115000"/>
              </a:lnSpc>
              <a:spcBef>
                <a:spcPts val="0"/>
              </a:spcBef>
              <a:spcAft>
                <a:spcPts val="0"/>
              </a:spcAft>
              <a:buSzPts val="1200"/>
              <a:buChar char="■"/>
              <a:defRPr sz="1200"/>
            </a:lvl3pPr>
            <a:lvl4pPr indent="-304800" lvl="3" marL="1828800" algn="l">
              <a:lnSpc>
                <a:spcPct val="115000"/>
              </a:lnSpc>
              <a:spcBef>
                <a:spcPts val="0"/>
              </a:spcBef>
              <a:spcAft>
                <a:spcPts val="0"/>
              </a:spcAft>
              <a:buSzPts val="1200"/>
              <a:buChar char="●"/>
              <a:defRPr sz="1200"/>
            </a:lvl4pPr>
            <a:lvl5pPr indent="-304800" lvl="4" marL="2286000" algn="l">
              <a:lnSpc>
                <a:spcPct val="115000"/>
              </a:lnSpc>
              <a:spcBef>
                <a:spcPts val="0"/>
              </a:spcBef>
              <a:spcAft>
                <a:spcPts val="0"/>
              </a:spcAft>
              <a:buSzPts val="1200"/>
              <a:buChar char="○"/>
              <a:defRPr sz="1200"/>
            </a:lvl5pPr>
            <a:lvl6pPr indent="-304800" lvl="5" marL="2743200" algn="l">
              <a:lnSpc>
                <a:spcPct val="115000"/>
              </a:lnSpc>
              <a:spcBef>
                <a:spcPts val="0"/>
              </a:spcBef>
              <a:spcAft>
                <a:spcPts val="0"/>
              </a:spcAft>
              <a:buSzPts val="1200"/>
              <a:buChar char="■"/>
              <a:defRPr sz="1200"/>
            </a:lvl6pPr>
            <a:lvl7pPr indent="-304800" lvl="6" marL="3200400" algn="l">
              <a:lnSpc>
                <a:spcPct val="115000"/>
              </a:lnSpc>
              <a:spcBef>
                <a:spcPts val="0"/>
              </a:spcBef>
              <a:spcAft>
                <a:spcPts val="0"/>
              </a:spcAft>
              <a:buSzPts val="1200"/>
              <a:buChar char="●"/>
              <a:defRPr sz="1200"/>
            </a:lvl7pPr>
            <a:lvl8pPr indent="-304800" lvl="7" marL="3657600" algn="l">
              <a:lnSpc>
                <a:spcPct val="115000"/>
              </a:lnSpc>
              <a:spcBef>
                <a:spcPts val="0"/>
              </a:spcBef>
              <a:spcAft>
                <a:spcPts val="0"/>
              </a:spcAft>
              <a:buSzPts val="1200"/>
              <a:buChar char="○"/>
              <a:defRPr sz="1200"/>
            </a:lvl8pPr>
            <a:lvl9pPr indent="-304800" lvl="8" marL="4114800" algn="l">
              <a:lnSpc>
                <a:spcPct val="115000"/>
              </a:lnSpc>
              <a:spcBef>
                <a:spcPts val="0"/>
              </a:spcBef>
              <a:spcAft>
                <a:spcPts val="0"/>
              </a:spcAft>
              <a:buSzPts val="1200"/>
              <a:buChar char="■"/>
              <a:defRPr sz="1200"/>
            </a:lvl9pPr>
          </a:lstStyle>
          <a:p/>
        </p:txBody>
      </p:sp>
      <p:sp>
        <p:nvSpPr>
          <p:cNvPr id="23" name="Google Shape;23;p46"/>
          <p:cNvSpPr txBox="1"/>
          <p:nvPr>
            <p:ph idx="2" type="body"/>
          </p:nvPr>
        </p:nvSpPr>
        <p:spPr>
          <a:xfrm>
            <a:off x="4832400" y="1152475"/>
            <a:ext cx="3999900" cy="3416400"/>
          </a:xfrm>
          <a:prstGeom prst="rect">
            <a:avLst/>
          </a:prstGeom>
          <a:noFill/>
          <a:ln>
            <a:noFill/>
          </a:ln>
        </p:spPr>
        <p:txBody>
          <a:bodyPr anchorCtr="0" anchor="t" bIns="91425" lIns="91425" spcFirstLastPara="1" rIns="91425" wrap="square" tIns="91425">
            <a:normAutofit/>
          </a:bodyPr>
          <a:lstStyle>
            <a:lvl1pPr indent="-317500" lvl="0" marL="457200" algn="l">
              <a:lnSpc>
                <a:spcPct val="115000"/>
              </a:lnSpc>
              <a:spcBef>
                <a:spcPts val="0"/>
              </a:spcBef>
              <a:spcAft>
                <a:spcPts val="0"/>
              </a:spcAft>
              <a:buSzPts val="1400"/>
              <a:buChar char="●"/>
              <a:defRPr sz="1400"/>
            </a:lvl1pPr>
            <a:lvl2pPr indent="-304800" lvl="1" marL="914400" algn="l">
              <a:lnSpc>
                <a:spcPct val="115000"/>
              </a:lnSpc>
              <a:spcBef>
                <a:spcPts val="0"/>
              </a:spcBef>
              <a:spcAft>
                <a:spcPts val="0"/>
              </a:spcAft>
              <a:buSzPts val="1200"/>
              <a:buChar char="○"/>
              <a:defRPr sz="1200"/>
            </a:lvl2pPr>
            <a:lvl3pPr indent="-304800" lvl="2" marL="1371600" algn="l">
              <a:lnSpc>
                <a:spcPct val="115000"/>
              </a:lnSpc>
              <a:spcBef>
                <a:spcPts val="0"/>
              </a:spcBef>
              <a:spcAft>
                <a:spcPts val="0"/>
              </a:spcAft>
              <a:buSzPts val="1200"/>
              <a:buChar char="■"/>
              <a:defRPr sz="1200"/>
            </a:lvl3pPr>
            <a:lvl4pPr indent="-304800" lvl="3" marL="1828800" algn="l">
              <a:lnSpc>
                <a:spcPct val="115000"/>
              </a:lnSpc>
              <a:spcBef>
                <a:spcPts val="0"/>
              </a:spcBef>
              <a:spcAft>
                <a:spcPts val="0"/>
              </a:spcAft>
              <a:buSzPts val="1200"/>
              <a:buChar char="●"/>
              <a:defRPr sz="1200"/>
            </a:lvl4pPr>
            <a:lvl5pPr indent="-304800" lvl="4" marL="2286000" algn="l">
              <a:lnSpc>
                <a:spcPct val="115000"/>
              </a:lnSpc>
              <a:spcBef>
                <a:spcPts val="0"/>
              </a:spcBef>
              <a:spcAft>
                <a:spcPts val="0"/>
              </a:spcAft>
              <a:buSzPts val="1200"/>
              <a:buChar char="○"/>
              <a:defRPr sz="1200"/>
            </a:lvl5pPr>
            <a:lvl6pPr indent="-304800" lvl="5" marL="2743200" algn="l">
              <a:lnSpc>
                <a:spcPct val="115000"/>
              </a:lnSpc>
              <a:spcBef>
                <a:spcPts val="0"/>
              </a:spcBef>
              <a:spcAft>
                <a:spcPts val="0"/>
              </a:spcAft>
              <a:buSzPts val="1200"/>
              <a:buChar char="■"/>
              <a:defRPr sz="1200"/>
            </a:lvl6pPr>
            <a:lvl7pPr indent="-304800" lvl="6" marL="3200400" algn="l">
              <a:lnSpc>
                <a:spcPct val="115000"/>
              </a:lnSpc>
              <a:spcBef>
                <a:spcPts val="0"/>
              </a:spcBef>
              <a:spcAft>
                <a:spcPts val="0"/>
              </a:spcAft>
              <a:buSzPts val="1200"/>
              <a:buChar char="●"/>
              <a:defRPr sz="1200"/>
            </a:lvl7pPr>
            <a:lvl8pPr indent="-304800" lvl="7" marL="3657600" algn="l">
              <a:lnSpc>
                <a:spcPct val="115000"/>
              </a:lnSpc>
              <a:spcBef>
                <a:spcPts val="0"/>
              </a:spcBef>
              <a:spcAft>
                <a:spcPts val="0"/>
              </a:spcAft>
              <a:buSzPts val="1200"/>
              <a:buChar char="○"/>
              <a:defRPr sz="1200"/>
            </a:lvl8pPr>
            <a:lvl9pPr indent="-304800" lvl="8" marL="4114800" algn="l">
              <a:lnSpc>
                <a:spcPct val="115000"/>
              </a:lnSpc>
              <a:spcBef>
                <a:spcPts val="0"/>
              </a:spcBef>
              <a:spcAft>
                <a:spcPts val="0"/>
              </a:spcAft>
              <a:buSzPts val="1200"/>
              <a:buChar char="■"/>
              <a:defRPr sz="1200"/>
            </a:lvl9pPr>
          </a:lstStyle>
          <a:p/>
        </p:txBody>
      </p:sp>
      <p:sp>
        <p:nvSpPr>
          <p:cNvPr id="24" name="Google Shape;24;p46"/>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l-GR"/>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47"/>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27" name="Google Shape;27;p47"/>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l-GR"/>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48"/>
          <p:cNvSpPr txBox="1"/>
          <p:nvPr>
            <p:ph type="title"/>
          </p:nvPr>
        </p:nvSpPr>
        <p:spPr>
          <a:xfrm>
            <a:off x="311700" y="555600"/>
            <a:ext cx="2808000" cy="755700"/>
          </a:xfrm>
          <a:prstGeom prst="rect">
            <a:avLst/>
          </a:prstGeom>
          <a:noFill/>
          <a:ln>
            <a:noFill/>
          </a:ln>
        </p:spPr>
        <p:txBody>
          <a:bodyPr anchorCtr="0" anchor="b" bIns="91425" lIns="91425" spcFirstLastPara="1" rIns="91425" wrap="square" tIns="91425">
            <a:normAutofit/>
          </a:bodyPr>
          <a:lstStyle>
            <a:lvl1pPr lvl="0" algn="l">
              <a:lnSpc>
                <a:spcPct val="100000"/>
              </a:lnSpc>
              <a:spcBef>
                <a:spcPts val="0"/>
              </a:spcBef>
              <a:spcAft>
                <a:spcPts val="0"/>
              </a:spcAft>
              <a:buSzPts val="2400"/>
              <a:buNone/>
              <a:defRPr sz="24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p:txBody>
      </p:sp>
      <p:sp>
        <p:nvSpPr>
          <p:cNvPr id="30" name="Google Shape;30;p48"/>
          <p:cNvSpPr txBox="1"/>
          <p:nvPr>
            <p:ph idx="1" type="body"/>
          </p:nvPr>
        </p:nvSpPr>
        <p:spPr>
          <a:xfrm>
            <a:off x="311700" y="1389600"/>
            <a:ext cx="2808000" cy="3179400"/>
          </a:xfrm>
          <a:prstGeom prst="rect">
            <a:avLst/>
          </a:prstGeom>
          <a:noFill/>
          <a:ln>
            <a:noFill/>
          </a:ln>
        </p:spPr>
        <p:txBody>
          <a:bodyPr anchorCtr="0" anchor="t" bIns="91425" lIns="91425" spcFirstLastPara="1" rIns="91425" wrap="square" tIns="91425">
            <a:normAutofit/>
          </a:bodyPr>
          <a:lstStyle>
            <a:lvl1pPr indent="-304800" lvl="0" marL="457200" algn="l">
              <a:lnSpc>
                <a:spcPct val="115000"/>
              </a:lnSpc>
              <a:spcBef>
                <a:spcPts val="0"/>
              </a:spcBef>
              <a:spcAft>
                <a:spcPts val="0"/>
              </a:spcAft>
              <a:buSzPts val="1200"/>
              <a:buChar char="●"/>
              <a:defRPr sz="1200"/>
            </a:lvl1pPr>
            <a:lvl2pPr indent="-304800" lvl="1" marL="914400" algn="l">
              <a:lnSpc>
                <a:spcPct val="115000"/>
              </a:lnSpc>
              <a:spcBef>
                <a:spcPts val="0"/>
              </a:spcBef>
              <a:spcAft>
                <a:spcPts val="0"/>
              </a:spcAft>
              <a:buSzPts val="1200"/>
              <a:buChar char="○"/>
              <a:defRPr sz="1200"/>
            </a:lvl2pPr>
            <a:lvl3pPr indent="-304800" lvl="2" marL="1371600" algn="l">
              <a:lnSpc>
                <a:spcPct val="115000"/>
              </a:lnSpc>
              <a:spcBef>
                <a:spcPts val="0"/>
              </a:spcBef>
              <a:spcAft>
                <a:spcPts val="0"/>
              </a:spcAft>
              <a:buSzPts val="1200"/>
              <a:buChar char="■"/>
              <a:defRPr sz="1200"/>
            </a:lvl3pPr>
            <a:lvl4pPr indent="-304800" lvl="3" marL="1828800" algn="l">
              <a:lnSpc>
                <a:spcPct val="115000"/>
              </a:lnSpc>
              <a:spcBef>
                <a:spcPts val="0"/>
              </a:spcBef>
              <a:spcAft>
                <a:spcPts val="0"/>
              </a:spcAft>
              <a:buSzPts val="1200"/>
              <a:buChar char="●"/>
              <a:defRPr sz="1200"/>
            </a:lvl4pPr>
            <a:lvl5pPr indent="-304800" lvl="4" marL="2286000" algn="l">
              <a:lnSpc>
                <a:spcPct val="115000"/>
              </a:lnSpc>
              <a:spcBef>
                <a:spcPts val="0"/>
              </a:spcBef>
              <a:spcAft>
                <a:spcPts val="0"/>
              </a:spcAft>
              <a:buSzPts val="1200"/>
              <a:buChar char="○"/>
              <a:defRPr sz="1200"/>
            </a:lvl5pPr>
            <a:lvl6pPr indent="-304800" lvl="5" marL="2743200" algn="l">
              <a:lnSpc>
                <a:spcPct val="115000"/>
              </a:lnSpc>
              <a:spcBef>
                <a:spcPts val="0"/>
              </a:spcBef>
              <a:spcAft>
                <a:spcPts val="0"/>
              </a:spcAft>
              <a:buSzPts val="1200"/>
              <a:buChar char="■"/>
              <a:defRPr sz="1200"/>
            </a:lvl6pPr>
            <a:lvl7pPr indent="-304800" lvl="6" marL="3200400" algn="l">
              <a:lnSpc>
                <a:spcPct val="115000"/>
              </a:lnSpc>
              <a:spcBef>
                <a:spcPts val="0"/>
              </a:spcBef>
              <a:spcAft>
                <a:spcPts val="0"/>
              </a:spcAft>
              <a:buSzPts val="1200"/>
              <a:buChar char="●"/>
              <a:defRPr sz="1200"/>
            </a:lvl7pPr>
            <a:lvl8pPr indent="-304800" lvl="7" marL="3657600" algn="l">
              <a:lnSpc>
                <a:spcPct val="115000"/>
              </a:lnSpc>
              <a:spcBef>
                <a:spcPts val="0"/>
              </a:spcBef>
              <a:spcAft>
                <a:spcPts val="0"/>
              </a:spcAft>
              <a:buSzPts val="1200"/>
              <a:buChar char="○"/>
              <a:defRPr sz="1200"/>
            </a:lvl8pPr>
            <a:lvl9pPr indent="-304800" lvl="8" marL="4114800" algn="l">
              <a:lnSpc>
                <a:spcPct val="115000"/>
              </a:lnSpc>
              <a:spcBef>
                <a:spcPts val="0"/>
              </a:spcBef>
              <a:spcAft>
                <a:spcPts val="0"/>
              </a:spcAft>
              <a:buSzPts val="1200"/>
              <a:buChar char="■"/>
              <a:defRPr sz="1200"/>
            </a:lvl9pPr>
          </a:lstStyle>
          <a:p/>
        </p:txBody>
      </p:sp>
      <p:sp>
        <p:nvSpPr>
          <p:cNvPr id="31" name="Google Shape;31;p48"/>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l-GR"/>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49"/>
          <p:cNvSpPr txBox="1"/>
          <p:nvPr>
            <p:ph type="title"/>
          </p:nvPr>
        </p:nvSpPr>
        <p:spPr>
          <a:xfrm>
            <a:off x="490250" y="450150"/>
            <a:ext cx="6367800" cy="4090800"/>
          </a:xfrm>
          <a:prstGeom prst="rect">
            <a:avLst/>
          </a:prstGeom>
          <a:noFill/>
          <a:ln>
            <a:noFill/>
          </a:ln>
        </p:spPr>
        <p:txBody>
          <a:bodyPr anchorCtr="0" anchor="ctr" bIns="91425" lIns="91425" spcFirstLastPara="1" rIns="91425" wrap="square" tIns="91425">
            <a:norm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p:txBody>
      </p:sp>
      <p:sp>
        <p:nvSpPr>
          <p:cNvPr id="34" name="Google Shape;34;p49"/>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l-GR"/>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50"/>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 name="Google Shape;37;p50"/>
          <p:cNvSpPr txBox="1"/>
          <p:nvPr>
            <p:ph type="title"/>
          </p:nvPr>
        </p:nvSpPr>
        <p:spPr>
          <a:xfrm>
            <a:off x="265500" y="1233175"/>
            <a:ext cx="4045200" cy="1482300"/>
          </a:xfrm>
          <a:prstGeom prst="rect">
            <a:avLst/>
          </a:prstGeom>
          <a:noFill/>
          <a:ln>
            <a:noFill/>
          </a:ln>
        </p:spPr>
        <p:txBody>
          <a:bodyPr anchorCtr="0" anchor="b" bIns="91425" lIns="91425" spcFirstLastPara="1" rIns="91425" wrap="square" tIns="91425">
            <a:normAutofit/>
          </a:bodyPr>
          <a:lstStyle>
            <a:lvl1pPr lvl="0" algn="ctr">
              <a:lnSpc>
                <a:spcPct val="100000"/>
              </a:lnSpc>
              <a:spcBef>
                <a:spcPts val="0"/>
              </a:spcBef>
              <a:spcAft>
                <a:spcPts val="0"/>
              </a:spcAft>
              <a:buSzPts val="4200"/>
              <a:buNone/>
              <a:defRPr sz="4200"/>
            </a:lvl1pPr>
            <a:lvl2pPr lvl="1" algn="ctr">
              <a:lnSpc>
                <a:spcPct val="100000"/>
              </a:lnSpc>
              <a:spcBef>
                <a:spcPts val="0"/>
              </a:spcBef>
              <a:spcAft>
                <a:spcPts val="0"/>
              </a:spcAft>
              <a:buSzPts val="4200"/>
              <a:buNone/>
              <a:defRPr sz="4200"/>
            </a:lvl2pPr>
            <a:lvl3pPr lvl="2" algn="ctr">
              <a:lnSpc>
                <a:spcPct val="100000"/>
              </a:lnSpc>
              <a:spcBef>
                <a:spcPts val="0"/>
              </a:spcBef>
              <a:spcAft>
                <a:spcPts val="0"/>
              </a:spcAft>
              <a:buSzPts val="4200"/>
              <a:buNone/>
              <a:defRPr sz="4200"/>
            </a:lvl3pPr>
            <a:lvl4pPr lvl="3" algn="ctr">
              <a:lnSpc>
                <a:spcPct val="100000"/>
              </a:lnSpc>
              <a:spcBef>
                <a:spcPts val="0"/>
              </a:spcBef>
              <a:spcAft>
                <a:spcPts val="0"/>
              </a:spcAft>
              <a:buSzPts val="4200"/>
              <a:buNone/>
              <a:defRPr sz="4200"/>
            </a:lvl4pPr>
            <a:lvl5pPr lvl="4" algn="ctr">
              <a:lnSpc>
                <a:spcPct val="100000"/>
              </a:lnSpc>
              <a:spcBef>
                <a:spcPts val="0"/>
              </a:spcBef>
              <a:spcAft>
                <a:spcPts val="0"/>
              </a:spcAft>
              <a:buSzPts val="4200"/>
              <a:buNone/>
              <a:defRPr sz="4200"/>
            </a:lvl5pPr>
            <a:lvl6pPr lvl="5" algn="ctr">
              <a:lnSpc>
                <a:spcPct val="100000"/>
              </a:lnSpc>
              <a:spcBef>
                <a:spcPts val="0"/>
              </a:spcBef>
              <a:spcAft>
                <a:spcPts val="0"/>
              </a:spcAft>
              <a:buSzPts val="4200"/>
              <a:buNone/>
              <a:defRPr sz="4200"/>
            </a:lvl6pPr>
            <a:lvl7pPr lvl="6" algn="ctr">
              <a:lnSpc>
                <a:spcPct val="100000"/>
              </a:lnSpc>
              <a:spcBef>
                <a:spcPts val="0"/>
              </a:spcBef>
              <a:spcAft>
                <a:spcPts val="0"/>
              </a:spcAft>
              <a:buSzPts val="4200"/>
              <a:buNone/>
              <a:defRPr sz="4200"/>
            </a:lvl7pPr>
            <a:lvl8pPr lvl="7" algn="ctr">
              <a:lnSpc>
                <a:spcPct val="100000"/>
              </a:lnSpc>
              <a:spcBef>
                <a:spcPts val="0"/>
              </a:spcBef>
              <a:spcAft>
                <a:spcPts val="0"/>
              </a:spcAft>
              <a:buSzPts val="4200"/>
              <a:buNone/>
              <a:defRPr sz="4200"/>
            </a:lvl8pPr>
            <a:lvl9pPr lvl="8" algn="ctr">
              <a:lnSpc>
                <a:spcPct val="100000"/>
              </a:lnSpc>
              <a:spcBef>
                <a:spcPts val="0"/>
              </a:spcBef>
              <a:spcAft>
                <a:spcPts val="0"/>
              </a:spcAft>
              <a:buSzPts val="4200"/>
              <a:buNone/>
              <a:defRPr sz="4200"/>
            </a:lvl9pPr>
          </a:lstStyle>
          <a:p/>
        </p:txBody>
      </p:sp>
      <p:sp>
        <p:nvSpPr>
          <p:cNvPr id="38" name="Google Shape;38;p50"/>
          <p:cNvSpPr txBox="1"/>
          <p:nvPr>
            <p:ph idx="1" type="subTitle"/>
          </p:nvPr>
        </p:nvSpPr>
        <p:spPr>
          <a:xfrm>
            <a:off x="265500" y="2803075"/>
            <a:ext cx="4045200" cy="1235100"/>
          </a:xfrm>
          <a:prstGeom prst="rect">
            <a:avLst/>
          </a:prstGeom>
          <a:noFill/>
          <a:ln>
            <a:noFill/>
          </a:ln>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50"/>
          <p:cNvSpPr txBox="1"/>
          <p:nvPr>
            <p:ph idx="2" type="body"/>
          </p:nvPr>
        </p:nvSpPr>
        <p:spPr>
          <a:xfrm>
            <a:off x="4939500" y="724075"/>
            <a:ext cx="3837000" cy="3695100"/>
          </a:xfrm>
          <a:prstGeom prst="rect">
            <a:avLst/>
          </a:prstGeom>
          <a:noFill/>
          <a:ln>
            <a:noFill/>
          </a:ln>
        </p:spPr>
        <p:txBody>
          <a:bodyPr anchorCtr="0" anchor="ctr" bIns="91425" lIns="91425" spcFirstLastPara="1" rIns="91425" wrap="square" tIns="91425">
            <a:normAutofit/>
          </a:bodyPr>
          <a:lstStyle>
            <a:lvl1pPr indent="-342900" lvl="0" marL="457200" algn="l">
              <a:lnSpc>
                <a:spcPct val="115000"/>
              </a:lnSpc>
              <a:spcBef>
                <a:spcPts val="0"/>
              </a:spcBef>
              <a:spcAft>
                <a:spcPts val="0"/>
              </a:spcAft>
              <a:buSzPts val="1800"/>
              <a:buChar char="●"/>
              <a:defRPr/>
            </a:lvl1pPr>
            <a:lvl2pPr indent="-317500" lvl="1" marL="914400" algn="l">
              <a:lnSpc>
                <a:spcPct val="115000"/>
              </a:lnSpc>
              <a:spcBef>
                <a:spcPts val="0"/>
              </a:spcBef>
              <a:spcAft>
                <a:spcPts val="0"/>
              </a:spcAft>
              <a:buSzPts val="1400"/>
              <a:buChar char="○"/>
              <a:defRPr/>
            </a:lvl2pPr>
            <a:lvl3pPr indent="-317500" lvl="2" marL="1371600" algn="l">
              <a:lnSpc>
                <a:spcPct val="115000"/>
              </a:lnSpc>
              <a:spcBef>
                <a:spcPts val="0"/>
              </a:spcBef>
              <a:spcAft>
                <a:spcPts val="0"/>
              </a:spcAft>
              <a:buSzPts val="1400"/>
              <a:buChar char="■"/>
              <a:defRPr/>
            </a:lvl3pPr>
            <a:lvl4pPr indent="-317500" lvl="3" marL="1828800" algn="l">
              <a:lnSpc>
                <a:spcPct val="115000"/>
              </a:lnSpc>
              <a:spcBef>
                <a:spcPts val="0"/>
              </a:spcBef>
              <a:spcAft>
                <a:spcPts val="0"/>
              </a:spcAft>
              <a:buSzPts val="1400"/>
              <a:buChar char="●"/>
              <a:defRPr/>
            </a:lvl4pPr>
            <a:lvl5pPr indent="-317500" lvl="4" marL="2286000" algn="l">
              <a:lnSpc>
                <a:spcPct val="115000"/>
              </a:lnSpc>
              <a:spcBef>
                <a:spcPts val="0"/>
              </a:spcBef>
              <a:spcAft>
                <a:spcPts val="0"/>
              </a:spcAft>
              <a:buSzPts val="1400"/>
              <a:buChar char="○"/>
              <a:defRPr/>
            </a:lvl5pPr>
            <a:lvl6pPr indent="-317500" lvl="5" marL="2743200" algn="l">
              <a:lnSpc>
                <a:spcPct val="115000"/>
              </a:lnSpc>
              <a:spcBef>
                <a:spcPts val="0"/>
              </a:spcBef>
              <a:spcAft>
                <a:spcPts val="0"/>
              </a:spcAft>
              <a:buSzPts val="1400"/>
              <a:buChar char="■"/>
              <a:defRPr/>
            </a:lvl6pPr>
            <a:lvl7pPr indent="-317500" lvl="6" marL="3200400" algn="l">
              <a:lnSpc>
                <a:spcPct val="115000"/>
              </a:lnSpc>
              <a:spcBef>
                <a:spcPts val="0"/>
              </a:spcBef>
              <a:spcAft>
                <a:spcPts val="0"/>
              </a:spcAft>
              <a:buSzPts val="1400"/>
              <a:buChar char="●"/>
              <a:defRPr/>
            </a:lvl7pPr>
            <a:lvl8pPr indent="-317500" lvl="7" marL="3657600" algn="l">
              <a:lnSpc>
                <a:spcPct val="115000"/>
              </a:lnSpc>
              <a:spcBef>
                <a:spcPts val="0"/>
              </a:spcBef>
              <a:spcAft>
                <a:spcPts val="0"/>
              </a:spcAft>
              <a:buSzPts val="1400"/>
              <a:buChar char="○"/>
              <a:defRPr/>
            </a:lvl8pPr>
            <a:lvl9pPr indent="-317500" lvl="8" marL="4114800" algn="l">
              <a:lnSpc>
                <a:spcPct val="115000"/>
              </a:lnSpc>
              <a:spcBef>
                <a:spcPts val="0"/>
              </a:spcBef>
              <a:spcAft>
                <a:spcPts val="0"/>
              </a:spcAft>
              <a:buSzPts val="1400"/>
              <a:buChar char="■"/>
              <a:defRPr/>
            </a:lvl9pPr>
          </a:lstStyle>
          <a:p/>
        </p:txBody>
      </p:sp>
      <p:sp>
        <p:nvSpPr>
          <p:cNvPr id="40" name="Google Shape;40;p50"/>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l-GR"/>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51"/>
          <p:cNvSpPr txBox="1"/>
          <p:nvPr>
            <p:ph idx="1" type="body"/>
          </p:nvPr>
        </p:nvSpPr>
        <p:spPr>
          <a:xfrm>
            <a:off x="311700" y="4230575"/>
            <a:ext cx="5998800" cy="605100"/>
          </a:xfrm>
          <a:prstGeom prst="rect">
            <a:avLst/>
          </a:prstGeom>
          <a:noFill/>
          <a:ln>
            <a:noFill/>
          </a:ln>
        </p:spPr>
        <p:txBody>
          <a:bodyPr anchorCtr="0" anchor="ctr" bIns="91425" lIns="91425" spcFirstLastPara="1" rIns="91425" wrap="square" tIns="91425">
            <a:normAutofit/>
          </a:bodyPr>
          <a:lstStyle>
            <a:lvl1pPr indent="-228600" lvl="0" marL="457200" algn="l">
              <a:lnSpc>
                <a:spcPct val="100000"/>
              </a:lnSpc>
              <a:spcBef>
                <a:spcPts val="0"/>
              </a:spcBef>
              <a:spcAft>
                <a:spcPts val="0"/>
              </a:spcAft>
              <a:buSzPts val="1800"/>
              <a:buNone/>
              <a:defRPr/>
            </a:lvl1pPr>
          </a:lstStyle>
          <a:p/>
        </p:txBody>
      </p:sp>
      <p:sp>
        <p:nvSpPr>
          <p:cNvPr id="43" name="Google Shape;43;p5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l-GR"/>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42"/>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1pPr>
            <a:lvl2pPr lvl="1"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2pPr>
            <a:lvl3pPr lvl="2"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3pPr>
            <a:lvl4pPr lvl="3"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4pPr>
            <a:lvl5pPr lvl="4"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5pPr>
            <a:lvl6pPr lvl="5"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6pPr>
            <a:lvl7pPr lvl="6"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7pPr>
            <a:lvl8pPr lvl="7"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8pPr>
            <a:lvl9pPr lvl="8"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9pPr>
          </a:lstStyle>
          <a:p/>
        </p:txBody>
      </p:sp>
      <p:sp>
        <p:nvSpPr>
          <p:cNvPr id="7" name="Google Shape;7;p42"/>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marR="0" rtl="0" algn="l">
              <a:lnSpc>
                <a:spcPct val="115000"/>
              </a:lnSpc>
              <a:spcBef>
                <a:spcPts val="0"/>
              </a:spcBef>
              <a:spcAft>
                <a:spcPts val="0"/>
              </a:spcAft>
              <a:buClr>
                <a:schemeClr val="dk2"/>
              </a:buClr>
              <a:buSzPts val="1800"/>
              <a:buFont typeface="Arial"/>
              <a:buChar char="●"/>
              <a:defRPr b="0" i="0" sz="1800" u="none" cap="none" strike="noStrike">
                <a:solidFill>
                  <a:schemeClr val="dk2"/>
                </a:solidFill>
                <a:latin typeface="Arial"/>
                <a:ea typeface="Arial"/>
                <a:cs typeface="Arial"/>
                <a:sym typeface="Arial"/>
              </a:defRPr>
            </a:lvl1pPr>
            <a:lvl2pPr indent="-317500" lvl="1" marL="9144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2pPr>
            <a:lvl3pPr indent="-317500" lvl="2" marL="13716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3pPr>
            <a:lvl4pPr indent="-317500" lvl="3" marL="18288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4pPr>
            <a:lvl5pPr indent="-317500" lvl="4" marL="22860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5pPr>
            <a:lvl6pPr indent="-317500" lvl="5" marL="27432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6pPr>
            <a:lvl7pPr indent="-317500" lvl="6" marL="32004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7pPr>
            <a:lvl8pPr indent="-317500" lvl="7" marL="36576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8pPr>
            <a:lvl9pPr indent="-317500" lvl="8" marL="41148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9pPr>
          </a:lstStyle>
          <a:p/>
        </p:txBody>
      </p:sp>
      <p:sp>
        <p:nvSpPr>
          <p:cNvPr id="8" name="Google Shape;8;p42"/>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l-GR"/>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7.png"/><Relationship Id="rId4" Type="http://schemas.openxmlformats.org/officeDocument/2006/relationships/image" Target="../media/image1.png"/><Relationship Id="rId5" Type="http://schemas.openxmlformats.org/officeDocument/2006/relationships/image" Target="../media/image2.png"/><Relationship Id="rId6" Type="http://schemas.openxmlformats.org/officeDocument/2006/relationships/image" Target="../media/image6.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 Id="rId3" Type="http://schemas.openxmlformats.org/officeDocument/2006/relationships/image" Target="../media/image1.png"/><Relationship Id="rId4" Type="http://schemas.openxmlformats.org/officeDocument/2006/relationships/image" Target="../media/image7.png"/><Relationship Id="rId5" Type="http://schemas.openxmlformats.org/officeDocument/2006/relationships/hyperlink" Target="https://tinyurl.com/openedrec"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 Id="rId3" Type="http://schemas.openxmlformats.org/officeDocument/2006/relationships/image" Target="../media/image1.png"/><Relationship Id="rId4" Type="http://schemas.openxmlformats.org/officeDocument/2006/relationships/image" Target="../media/image7.png"/><Relationship Id="rId5" Type="http://schemas.openxmlformats.org/officeDocument/2006/relationships/hyperlink" Target="https://tinyurl.com/openedrec"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xml"/><Relationship Id="rId3" Type="http://schemas.openxmlformats.org/officeDocument/2006/relationships/image" Target="../media/image1.png"/><Relationship Id="rId4" Type="http://schemas.openxmlformats.org/officeDocument/2006/relationships/image" Target="../media/image7.png"/><Relationship Id="rId5" Type="http://schemas.openxmlformats.org/officeDocument/2006/relationships/hyperlink" Target="https://tinyurl.com/openedrec" TargetMode="Externa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3.xml"/><Relationship Id="rId3" Type="http://schemas.openxmlformats.org/officeDocument/2006/relationships/image" Target="../media/image1.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4.xml"/><Relationship Id="rId3" Type="http://schemas.openxmlformats.org/officeDocument/2006/relationships/image" Target="../media/image1.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5.xml"/><Relationship Id="rId3" Type="http://schemas.openxmlformats.org/officeDocument/2006/relationships/image" Target="../media/image1.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6.xml"/><Relationship Id="rId3" Type="http://schemas.openxmlformats.org/officeDocument/2006/relationships/image" Target="../media/image1.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7.xml"/><Relationship Id="rId3" Type="http://schemas.openxmlformats.org/officeDocument/2006/relationships/image" Target="../media/image1.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8.xml"/><Relationship Id="rId3" Type="http://schemas.openxmlformats.org/officeDocument/2006/relationships/image" Target="../media/image1.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9.xml"/><Relationship Id="rId3"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hyperlink" Target="https://sparceurope.org/what-we-do/open-education/europeannetwork-openeducation-librarians/" TargetMode="External"/><Relationship Id="rId4" Type="http://schemas.openxmlformats.org/officeDocument/2006/relationships/hyperlink" Target="https://doi.org/10.5281/zenodo.5568482" TargetMode="External"/><Relationship Id="rId5" Type="http://schemas.openxmlformats.org/officeDocument/2006/relationships/hyperlink" Target="https://sparceurope.org/" TargetMode="External"/><Relationship Id="rId6" Type="http://schemas.openxmlformats.org/officeDocument/2006/relationships/hyperlink" Target="https://creativecommons.org/licenses/by/4.0/" TargetMode="External"/><Relationship Id="rId7" Type="http://schemas.openxmlformats.org/officeDocument/2006/relationships/hyperlink" Target="https://creativecommons.org/licenses/by/4.0/" TargetMode="Externa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0.xml"/><Relationship Id="rId3" Type="http://schemas.openxmlformats.org/officeDocument/2006/relationships/hyperlink" Target="https://sdgs.un.org/goals/goal4" TargetMode="External"/><Relationship Id="rId4" Type="http://schemas.openxmlformats.org/officeDocument/2006/relationships/image" Target="../media/image1.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1.xml"/><Relationship Id="rId3" Type="http://schemas.openxmlformats.org/officeDocument/2006/relationships/image" Target="../media/image1.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2.xml"/><Relationship Id="rId3" Type="http://schemas.openxmlformats.org/officeDocument/2006/relationships/image" Target="../media/image1.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3.xml"/><Relationship Id="rId3" Type="http://schemas.openxmlformats.org/officeDocument/2006/relationships/image" Target="../media/image1.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4.xml"/><Relationship Id="rId3" Type="http://schemas.openxmlformats.org/officeDocument/2006/relationships/image" Target="../media/image1.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5.xml"/><Relationship Id="rId3" Type="http://schemas.openxmlformats.org/officeDocument/2006/relationships/image" Target="../media/image1.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6.xml"/><Relationship Id="rId3" Type="http://schemas.openxmlformats.org/officeDocument/2006/relationships/image" Target="../media/image1.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7.xml"/><Relationship Id="rId3" Type="http://schemas.openxmlformats.org/officeDocument/2006/relationships/image" Target="../media/image1.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8.xml"/><Relationship Id="rId3" Type="http://schemas.openxmlformats.org/officeDocument/2006/relationships/image" Target="../media/image1.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9.xml"/><Relationship Id="rId3"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7.png"/><Relationship Id="rId4" Type="http://schemas.openxmlformats.org/officeDocument/2006/relationships/image" Target="../media/image1.png"/><Relationship Id="rId5" Type="http://schemas.openxmlformats.org/officeDocument/2006/relationships/hyperlink" Target="https://doi.org/10.5281/zenodo.5568482" TargetMode="External"/><Relationship Id="rId6" Type="http://schemas.openxmlformats.org/officeDocument/2006/relationships/hyperlink" Target="https://sparceurope.org/" TargetMode="External"/><Relationship Id="rId7" Type="http://schemas.openxmlformats.org/officeDocument/2006/relationships/hyperlink" Target="https://creativecommons.org/licenses/by/4.0/" TargetMode="Externa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0.xml"/><Relationship Id="rId3" Type="http://schemas.openxmlformats.org/officeDocument/2006/relationships/image" Target="../media/image1.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1.xml"/><Relationship Id="rId3" Type="http://schemas.openxmlformats.org/officeDocument/2006/relationships/image" Target="../media/image1.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2.xml"/><Relationship Id="rId3" Type="http://schemas.openxmlformats.org/officeDocument/2006/relationships/image" Target="../media/image1.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3.xml"/><Relationship Id="rId3" Type="http://schemas.openxmlformats.org/officeDocument/2006/relationships/image" Target="../media/image1.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4.xml"/><Relationship Id="rId3" Type="http://schemas.openxmlformats.org/officeDocument/2006/relationships/image" Target="../media/image1.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5.xml"/><Relationship Id="rId3" Type="http://schemas.openxmlformats.org/officeDocument/2006/relationships/image" Target="../media/image1.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6.xml"/><Relationship Id="rId3" Type="http://schemas.openxmlformats.org/officeDocument/2006/relationships/image" Target="../media/image1.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7.xml"/><Relationship Id="rId3" Type="http://schemas.openxmlformats.org/officeDocument/2006/relationships/image" Target="../media/image1.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8.xml"/><Relationship Id="rId3" Type="http://schemas.openxmlformats.org/officeDocument/2006/relationships/image" Target="../media/image1.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9.xml"/><Relationship Id="rId3"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7.png"/><Relationship Id="rId4" Type="http://schemas.openxmlformats.org/officeDocument/2006/relationships/image" Target="../media/image1.pn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0.xml"/><Relationship Id="rId3" Type="http://schemas.openxmlformats.org/officeDocument/2006/relationships/image" Target="../media/image1.pn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1.xml"/><Relationship Id="rId3" Type="http://schemas.openxmlformats.org/officeDocument/2006/relationships/image" Target="../media/image1.pn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2.xml"/><Relationship Id="rId3" Type="http://schemas.openxmlformats.org/officeDocument/2006/relationships/image" Target="../media/image1.pn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3.xml"/><Relationship Id="rId3" Type="http://schemas.openxmlformats.org/officeDocument/2006/relationships/image" Target="../media/image1.pn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4.xml"/><Relationship Id="rId3" Type="http://schemas.openxmlformats.org/officeDocument/2006/relationships/image" Target="../media/image1.pn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5.xml"/><Relationship Id="rId3" Type="http://schemas.openxmlformats.org/officeDocument/2006/relationships/image" Target="../media/image1.pn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6.xml"/><Relationship Id="rId3" Type="http://schemas.openxmlformats.org/officeDocument/2006/relationships/image" Target="../media/image1.png"/></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7.xml"/><Relationship Id="rId3" Type="http://schemas.openxmlformats.org/officeDocument/2006/relationships/image" Target="../media/image1.png"/></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8.xml"/><Relationship Id="rId3" Type="http://schemas.openxmlformats.org/officeDocument/2006/relationships/image" Target="../media/image1.png"/></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9.xml"/><Relationship Id="rId3" Type="http://schemas.openxmlformats.org/officeDocument/2006/relationships/image" Target="../media/image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7.png"/><Relationship Id="rId4" Type="http://schemas.openxmlformats.org/officeDocument/2006/relationships/image" Target="../media/image1.png"/></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0.xml"/><Relationship Id="rId3" Type="http://schemas.openxmlformats.org/officeDocument/2006/relationships/image" Target="../media/image1.png"/></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1.xml"/><Relationship Id="rId3" Type="http://schemas.openxmlformats.org/officeDocument/2006/relationships/image" Target="../media/image1.png"/></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2.xml"/><Relationship Id="rId3" Type="http://schemas.openxmlformats.org/officeDocument/2006/relationships/image" Target="../media/image7.png"/><Relationship Id="rId4" Type="http://schemas.openxmlformats.org/officeDocument/2006/relationships/image" Target="../media/image1.png"/><Relationship Id="rId11" Type="http://schemas.openxmlformats.org/officeDocument/2006/relationships/hyperlink" Target="https://creativecommons.org/licenses/by/4.0/" TargetMode="External"/><Relationship Id="rId10" Type="http://schemas.openxmlformats.org/officeDocument/2006/relationships/hyperlink" Target="https://sparceurope.org/what-we-do/open-education/europeannetwork-openeducation-librarians/" TargetMode="External"/><Relationship Id="rId12" Type="http://schemas.openxmlformats.org/officeDocument/2006/relationships/hyperlink" Target="https://creativecommons.org/licenses/by/4.0/" TargetMode="External"/><Relationship Id="rId9" Type="http://schemas.openxmlformats.org/officeDocument/2006/relationships/hyperlink" Target="https://sparceurope.org/" TargetMode="External"/><Relationship Id="rId5" Type="http://schemas.openxmlformats.org/officeDocument/2006/relationships/image" Target="../media/image2.png"/><Relationship Id="rId6" Type="http://schemas.openxmlformats.org/officeDocument/2006/relationships/image" Target="../media/image6.png"/><Relationship Id="rId7" Type="http://schemas.openxmlformats.org/officeDocument/2006/relationships/hyperlink" Target="https://doi.org/10.5281/zenodo.5568482" TargetMode="External"/><Relationship Id="rId8" Type="http://schemas.openxmlformats.org/officeDocument/2006/relationships/hyperlink" Target="https://sparceurope.org/"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7.png"/><Relationship Id="rId4" Type="http://schemas.openxmlformats.org/officeDocument/2006/relationships/image" Target="../media/image1.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7.png"/><Relationship Id="rId4" Type="http://schemas.openxmlformats.org/officeDocument/2006/relationships/image" Target="../media/image1.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7.png"/><Relationship Id="rId4" Type="http://schemas.openxmlformats.org/officeDocument/2006/relationships/image" Target="../media/image1.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hyperlink" Target="https://tinyurl.com/openedrec" TargetMode="External"/><Relationship Id="rId4" Type="http://schemas.openxmlformats.org/officeDocument/2006/relationships/image" Target="../media/image1.png"/><Relationship Id="rId5"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53" name="Shape 53"/>
        <p:cNvGrpSpPr/>
        <p:nvPr/>
      </p:nvGrpSpPr>
      <p:grpSpPr>
        <a:xfrm>
          <a:off x="0" y="0"/>
          <a:ext cx="0" cy="0"/>
          <a:chOff x="0" y="0"/>
          <a:chExt cx="0" cy="0"/>
        </a:xfrm>
      </p:grpSpPr>
      <p:sp>
        <p:nvSpPr>
          <p:cNvPr id="54" name="Google Shape;54;p1"/>
          <p:cNvSpPr txBox="1"/>
          <p:nvPr/>
        </p:nvSpPr>
        <p:spPr>
          <a:xfrm>
            <a:off x="4479788" y="439816"/>
            <a:ext cx="3963900" cy="1601100"/>
          </a:xfrm>
          <a:prstGeom prst="rect">
            <a:avLst/>
          </a:prstGeom>
          <a:noFill/>
          <a:ln>
            <a:noFill/>
          </a:ln>
        </p:spPr>
        <p:txBody>
          <a:bodyPr anchorCtr="0" anchor="t" bIns="91525" lIns="91525" spcFirstLastPara="1" rIns="91525" wrap="square" tIns="91525">
            <a:spAutoFit/>
          </a:bodyPr>
          <a:lstStyle/>
          <a:p>
            <a:pPr indent="0" lvl="0" marL="0" marR="0" rtl="0" algn="l">
              <a:lnSpc>
                <a:spcPct val="100000"/>
              </a:lnSpc>
              <a:spcBef>
                <a:spcPts val="0"/>
              </a:spcBef>
              <a:spcAft>
                <a:spcPts val="0"/>
              </a:spcAft>
              <a:buClr>
                <a:srgbClr val="000000"/>
              </a:buClr>
              <a:buSzPts val="4600"/>
              <a:buFont typeface="Arial"/>
              <a:buNone/>
            </a:pPr>
            <a:r>
              <a:rPr b="1" i="0" lang="el-GR" sz="4600" u="none" cap="none" strike="noStrike">
                <a:solidFill>
                  <a:srgbClr val="004993"/>
                </a:solidFill>
                <a:latin typeface="Open Sans"/>
                <a:ea typeface="Open Sans"/>
                <a:cs typeface="Open Sans"/>
                <a:sym typeface="Open Sans"/>
              </a:rPr>
              <a:t>AN ENOEL  </a:t>
            </a:r>
            <a:endParaRPr b="1" i="0" sz="46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4600"/>
              <a:buFont typeface="Arial"/>
              <a:buNone/>
            </a:pPr>
            <a:r>
              <a:rPr b="1" i="0" lang="el-GR" sz="4600" u="none" cap="none" strike="noStrike">
                <a:solidFill>
                  <a:srgbClr val="004993"/>
                </a:solidFill>
                <a:latin typeface="Open Sans"/>
                <a:ea typeface="Open Sans"/>
                <a:cs typeface="Open Sans"/>
                <a:sym typeface="Open Sans"/>
              </a:rPr>
              <a:t>TOOLKIT </a:t>
            </a:r>
            <a:endParaRPr b="1" i="0" sz="4600" u="none" cap="none" strike="noStrike">
              <a:solidFill>
                <a:srgbClr val="004993"/>
              </a:solidFill>
              <a:latin typeface="Open Sans"/>
              <a:ea typeface="Open Sans"/>
              <a:cs typeface="Open Sans"/>
              <a:sym typeface="Open Sans"/>
            </a:endParaRPr>
          </a:p>
        </p:txBody>
      </p:sp>
      <p:sp>
        <p:nvSpPr>
          <p:cNvPr id="55" name="Google Shape;55;p1"/>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525" lIns="91525" spcFirstLastPara="1" rIns="91525" wrap="square" tIns="915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56" name="Google Shape;56;p1"/>
          <p:cNvPicPr preferRelativeResize="0"/>
          <p:nvPr/>
        </p:nvPicPr>
        <p:blipFill rotWithShape="1">
          <a:blip r:embed="rId3">
            <a:alphaModFix/>
          </a:blip>
          <a:srcRect b="0" l="0" r="0" t="0"/>
          <a:stretch/>
        </p:blipFill>
        <p:spPr>
          <a:xfrm>
            <a:off x="1594080" y="557666"/>
            <a:ext cx="2464350" cy="1870859"/>
          </a:xfrm>
          <a:prstGeom prst="rect">
            <a:avLst/>
          </a:prstGeom>
          <a:noFill/>
          <a:ln>
            <a:noFill/>
          </a:ln>
        </p:spPr>
      </p:pic>
      <p:sp>
        <p:nvSpPr>
          <p:cNvPr id="57" name="Google Shape;57;p1"/>
          <p:cNvSpPr txBox="1"/>
          <p:nvPr/>
        </p:nvSpPr>
        <p:spPr>
          <a:xfrm>
            <a:off x="2020410" y="709396"/>
            <a:ext cx="3774900" cy="1258500"/>
          </a:xfrm>
          <a:prstGeom prst="rect">
            <a:avLst/>
          </a:prstGeom>
          <a:noFill/>
          <a:ln>
            <a:noFill/>
          </a:ln>
        </p:spPr>
        <p:txBody>
          <a:bodyPr anchorCtr="0" anchor="t" bIns="112500" lIns="112500" spcFirstLastPara="1" rIns="112500" wrap="square" tIns="112500">
            <a:spAutoFit/>
          </a:bodyPr>
          <a:lstStyle/>
          <a:p>
            <a:pPr indent="0" lvl="0" marL="0" marR="0" rtl="0" algn="l">
              <a:lnSpc>
                <a:spcPct val="100000"/>
              </a:lnSpc>
              <a:spcBef>
                <a:spcPts val="0"/>
              </a:spcBef>
              <a:spcAft>
                <a:spcPts val="0"/>
              </a:spcAft>
              <a:buClr>
                <a:srgbClr val="000000"/>
              </a:buClr>
              <a:buSzPts val="3900"/>
              <a:buFont typeface="Arial"/>
              <a:buNone/>
            </a:pPr>
            <a:r>
              <a:rPr b="1" i="0" lang="el-GR" sz="3900" u="none" cap="none" strike="noStrike">
                <a:solidFill>
                  <a:schemeClr val="lt1"/>
                </a:solidFill>
                <a:latin typeface="Open Sans"/>
                <a:ea typeface="Open Sans"/>
                <a:cs typeface="Open Sans"/>
                <a:sym typeface="Open Sans"/>
              </a:rPr>
              <a:t>OER</a:t>
            </a:r>
            <a:endParaRPr b="1" i="0" sz="39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800"/>
              <a:buFont typeface="Arial"/>
              <a:buNone/>
            </a:pPr>
            <a:r>
              <a:rPr b="0" i="0" lang="el-GR" sz="2800" u="none" cap="none" strike="noStrike">
                <a:solidFill>
                  <a:schemeClr val="lt1"/>
                </a:solidFill>
                <a:latin typeface="Open Sans"/>
                <a:ea typeface="Open Sans"/>
                <a:cs typeface="Open Sans"/>
                <a:sym typeface="Open Sans"/>
              </a:rPr>
              <a:t>BASIC</a:t>
            </a:r>
            <a:endParaRPr b="0" i="0" sz="2800" u="none" cap="none" strike="noStrike">
              <a:solidFill>
                <a:schemeClr val="lt1"/>
              </a:solidFill>
              <a:latin typeface="Open Sans"/>
              <a:ea typeface="Open Sans"/>
              <a:cs typeface="Open Sans"/>
              <a:sym typeface="Open Sans"/>
            </a:endParaRPr>
          </a:p>
        </p:txBody>
      </p:sp>
      <p:cxnSp>
        <p:nvCxnSpPr>
          <p:cNvPr id="58" name="Google Shape;58;p1"/>
          <p:cNvCxnSpPr/>
          <p:nvPr/>
        </p:nvCxnSpPr>
        <p:spPr>
          <a:xfrm>
            <a:off x="-600" y="4519173"/>
            <a:ext cx="9162300" cy="6900"/>
          </a:xfrm>
          <a:prstGeom prst="straightConnector1">
            <a:avLst/>
          </a:prstGeom>
          <a:noFill/>
          <a:ln cap="flat" cmpd="sng" w="9525">
            <a:solidFill>
              <a:srgbClr val="004993"/>
            </a:solidFill>
            <a:prstDash val="solid"/>
            <a:round/>
            <a:headEnd len="sm" w="sm" type="none"/>
            <a:tailEnd len="sm" w="sm" type="none"/>
          </a:ln>
        </p:spPr>
      </p:cxnSp>
      <p:pic>
        <p:nvPicPr>
          <p:cNvPr id="59" name="Google Shape;59;p1"/>
          <p:cNvPicPr preferRelativeResize="0"/>
          <p:nvPr/>
        </p:nvPicPr>
        <p:blipFill rotWithShape="1">
          <a:blip r:embed="rId4">
            <a:alphaModFix/>
          </a:blip>
          <a:srcRect b="0" l="0" r="0" t="0"/>
          <a:stretch/>
        </p:blipFill>
        <p:spPr>
          <a:xfrm>
            <a:off x="149258" y="4670910"/>
            <a:ext cx="1062458" cy="371741"/>
          </a:xfrm>
          <a:prstGeom prst="rect">
            <a:avLst/>
          </a:prstGeom>
          <a:noFill/>
          <a:ln>
            <a:noFill/>
          </a:ln>
        </p:spPr>
      </p:pic>
      <p:sp>
        <p:nvSpPr>
          <p:cNvPr id="60" name="Google Shape;60;p1"/>
          <p:cNvSpPr txBox="1"/>
          <p:nvPr/>
        </p:nvSpPr>
        <p:spPr>
          <a:xfrm>
            <a:off x="387480" y="3143498"/>
            <a:ext cx="8386200" cy="985057"/>
          </a:xfrm>
          <a:prstGeom prst="rect">
            <a:avLst/>
          </a:prstGeom>
          <a:noFill/>
          <a:ln>
            <a:noFill/>
          </a:ln>
        </p:spPr>
        <p:txBody>
          <a:bodyPr anchorCtr="0" anchor="t" bIns="91525" lIns="91525" spcFirstLastPara="1" rIns="91525" wrap="square" tIns="91525">
            <a:spAutoFit/>
          </a:bodyPr>
          <a:lstStyle/>
          <a:p>
            <a:pPr indent="0" lvl="0" marL="0" marR="0" rtl="0" algn="ctr">
              <a:lnSpc>
                <a:spcPct val="100000"/>
              </a:lnSpc>
              <a:spcBef>
                <a:spcPts val="0"/>
              </a:spcBef>
              <a:spcAft>
                <a:spcPts val="0"/>
              </a:spcAft>
              <a:buClr>
                <a:srgbClr val="000000"/>
              </a:buClr>
              <a:buSzPts val="4600"/>
              <a:buFont typeface="Arial"/>
              <a:buNone/>
            </a:pPr>
            <a:r>
              <a:rPr b="1" i="0" lang="el-GR" sz="2600" u="none" cap="none" strike="noStrike">
                <a:solidFill>
                  <a:srgbClr val="004993"/>
                </a:solidFill>
                <a:latin typeface="Open Sans"/>
                <a:ea typeface="Open Sans"/>
                <a:cs typeface="Open Sans"/>
                <a:sym typeface="Open Sans"/>
              </a:rPr>
              <a:t>Αξιοποιήστε τα πρότυπά μας για να υποστηρίξετε την Ανοιχτή Εκπαίδευση</a:t>
            </a:r>
            <a:endParaRPr b="1" i="0" sz="2600" u="none" cap="none" strike="noStrike">
              <a:solidFill>
                <a:srgbClr val="004993"/>
              </a:solidFill>
              <a:latin typeface="Open Sans"/>
              <a:ea typeface="Open Sans"/>
              <a:cs typeface="Open Sans"/>
              <a:sym typeface="Open Sans"/>
            </a:endParaRPr>
          </a:p>
        </p:txBody>
      </p:sp>
      <p:pic>
        <p:nvPicPr>
          <p:cNvPr id="61" name="Google Shape;61;p1"/>
          <p:cNvPicPr preferRelativeResize="0"/>
          <p:nvPr/>
        </p:nvPicPr>
        <p:blipFill rotWithShape="1">
          <a:blip r:embed="rId5">
            <a:alphaModFix/>
          </a:blip>
          <a:srcRect b="0" l="0" r="0" t="0"/>
          <a:stretch/>
        </p:blipFill>
        <p:spPr>
          <a:xfrm>
            <a:off x="7598730" y="4629382"/>
            <a:ext cx="1376119" cy="401190"/>
          </a:xfrm>
          <a:prstGeom prst="rect">
            <a:avLst/>
          </a:prstGeom>
          <a:noFill/>
          <a:ln>
            <a:noFill/>
          </a:ln>
        </p:spPr>
      </p:pic>
      <p:pic>
        <p:nvPicPr>
          <p:cNvPr id="62" name="Google Shape;62;p1"/>
          <p:cNvPicPr preferRelativeResize="0"/>
          <p:nvPr/>
        </p:nvPicPr>
        <p:blipFill rotWithShape="1">
          <a:blip r:embed="rId6">
            <a:alphaModFix/>
          </a:blip>
          <a:srcRect b="0" l="0" r="0" t="0"/>
          <a:stretch/>
        </p:blipFill>
        <p:spPr>
          <a:xfrm>
            <a:off x="6795810" y="4618954"/>
            <a:ext cx="713236" cy="401190"/>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50" name="Shape 150"/>
        <p:cNvGrpSpPr/>
        <p:nvPr/>
      </p:nvGrpSpPr>
      <p:grpSpPr>
        <a:xfrm>
          <a:off x="0" y="0"/>
          <a:ext cx="0" cy="0"/>
          <a:chOff x="0" y="0"/>
          <a:chExt cx="0" cy="0"/>
        </a:xfrm>
      </p:grpSpPr>
      <p:sp>
        <p:nvSpPr>
          <p:cNvPr id="151" name="Google Shape;151;p9"/>
          <p:cNvSpPr txBox="1"/>
          <p:nvPr/>
        </p:nvSpPr>
        <p:spPr>
          <a:xfrm>
            <a:off x="2507700" y="95325"/>
            <a:ext cx="5917800" cy="15237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200"/>
              <a:buFont typeface="Arial"/>
              <a:buNone/>
            </a:pPr>
            <a:r>
              <a:rPr b="1" i="0" lang="el-GR" sz="2900" u="none" cap="none" strike="noStrike">
                <a:solidFill>
                  <a:srgbClr val="004993"/>
                </a:solidFill>
                <a:latin typeface="Open Sans"/>
                <a:ea typeface="Open Sans"/>
                <a:cs typeface="Open Sans"/>
                <a:sym typeface="Open Sans"/>
              </a:rPr>
              <a:t>Οι Ανοικτοί Εκπαιδευτικοί Πόροι (ΑΕΠ) θα πρέπει να είναι:</a:t>
            </a:r>
            <a:endParaRPr b="0" i="0" sz="1100" u="none" cap="none" strike="noStrike">
              <a:solidFill>
                <a:srgbClr val="000000"/>
              </a:solidFill>
              <a:latin typeface="Arial"/>
              <a:ea typeface="Arial"/>
              <a:cs typeface="Arial"/>
              <a:sym typeface="Arial"/>
            </a:endParaRPr>
          </a:p>
        </p:txBody>
      </p:sp>
      <p:sp>
        <p:nvSpPr>
          <p:cNvPr id="152" name="Google Shape;152;p9"/>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3" name="Google Shape;153;p9"/>
          <p:cNvSpPr txBox="1"/>
          <p:nvPr/>
        </p:nvSpPr>
        <p:spPr>
          <a:xfrm>
            <a:off x="2507700" y="1951306"/>
            <a:ext cx="5527800" cy="1689663"/>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1800"/>
              <a:buFont typeface="Arial"/>
              <a:buNone/>
            </a:pPr>
            <a:r>
              <a:rPr b="0" i="0" lang="el-GR" sz="1800" u="none" cap="none" strike="noStrike">
                <a:solidFill>
                  <a:srgbClr val="004993"/>
                </a:solidFill>
                <a:latin typeface="Open Sans"/>
                <a:ea typeface="Open Sans"/>
                <a:cs typeface="Open Sans"/>
                <a:sym typeface="Open Sans"/>
              </a:rPr>
              <a:t>«προσβάσιμοι ανά πάσα στιγμή και οπουδήποτε για όλους, συμπεριλαμβανομένων των ατόμων με αναπηρία και των ατόμων που προέρχονται από περιθωριοποιημένες ή ευάλωτες ομάδες.»</a:t>
            </a:r>
            <a:endParaRPr b="0" i="0" sz="21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500"/>
              <a:buFont typeface="Arial"/>
              <a:buNone/>
            </a:pPr>
            <a:r>
              <a:t/>
            </a:r>
            <a:endParaRPr b="0" i="0" sz="1500" u="none" cap="none" strike="noStrike">
              <a:solidFill>
                <a:srgbClr val="000000"/>
              </a:solidFill>
              <a:latin typeface="Arial"/>
              <a:ea typeface="Arial"/>
              <a:cs typeface="Arial"/>
              <a:sym typeface="Arial"/>
            </a:endParaRPr>
          </a:p>
        </p:txBody>
      </p:sp>
      <p:pic>
        <p:nvPicPr>
          <p:cNvPr id="154" name="Google Shape;154;p9"/>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cxnSp>
        <p:nvCxnSpPr>
          <p:cNvPr id="155" name="Google Shape;155;p9"/>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156" name="Google Shape;156;p9"/>
          <p:cNvPicPr preferRelativeResize="0"/>
          <p:nvPr/>
        </p:nvPicPr>
        <p:blipFill rotWithShape="1">
          <a:blip r:embed="rId4">
            <a:alphaModFix/>
          </a:blip>
          <a:srcRect b="0" l="0" r="0" t="0"/>
          <a:stretch/>
        </p:blipFill>
        <p:spPr>
          <a:xfrm>
            <a:off x="192058" y="207375"/>
            <a:ext cx="1711881" cy="1299601"/>
          </a:xfrm>
          <a:prstGeom prst="rect">
            <a:avLst/>
          </a:prstGeom>
          <a:noFill/>
          <a:ln>
            <a:noFill/>
          </a:ln>
        </p:spPr>
      </p:pic>
      <p:sp>
        <p:nvSpPr>
          <p:cNvPr id="157" name="Google Shape;157;p9"/>
          <p:cNvSpPr txBox="1"/>
          <p:nvPr/>
        </p:nvSpPr>
        <p:spPr>
          <a:xfrm>
            <a:off x="499699" y="259250"/>
            <a:ext cx="1635000" cy="800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300"/>
              <a:buFont typeface="Arial"/>
              <a:buNone/>
            </a:pPr>
            <a:r>
              <a:rPr b="1" i="0" lang="el-GR" sz="2300" u="none" cap="none" strike="noStrike">
                <a:solidFill>
                  <a:srgbClr val="FFFFFF"/>
                </a:solidFill>
                <a:latin typeface="Open Sans"/>
                <a:ea typeface="Open Sans"/>
                <a:cs typeface="Open Sans"/>
                <a:sym typeface="Open Sans"/>
              </a:rPr>
              <a:t>OER</a:t>
            </a:r>
            <a:endParaRPr b="1" i="0" sz="2300" u="none" cap="none" strike="noStrike">
              <a:solidFill>
                <a:srgbClr val="FFFFFF"/>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700"/>
              <a:buFont typeface="Arial"/>
              <a:buNone/>
            </a:pPr>
            <a:r>
              <a:rPr b="0" i="0" lang="el-GR" sz="1700" u="none" cap="none" strike="noStrike">
                <a:solidFill>
                  <a:srgbClr val="FFFFFF"/>
                </a:solidFill>
                <a:latin typeface="Open Sans"/>
                <a:ea typeface="Open Sans"/>
                <a:cs typeface="Open Sans"/>
                <a:sym typeface="Open Sans"/>
              </a:rPr>
              <a:t>BASIC</a:t>
            </a:r>
            <a:endParaRPr b="0" i="0" sz="1700" u="none" cap="none" strike="noStrike">
              <a:solidFill>
                <a:srgbClr val="FFFFFF"/>
              </a:solidFill>
              <a:latin typeface="Open Sans"/>
              <a:ea typeface="Open Sans"/>
              <a:cs typeface="Open Sans"/>
              <a:sym typeface="Open Sans"/>
            </a:endParaRPr>
          </a:p>
        </p:txBody>
      </p:sp>
      <p:sp>
        <p:nvSpPr>
          <p:cNvPr id="158" name="Google Shape;158;p9"/>
          <p:cNvSpPr txBox="1"/>
          <p:nvPr/>
        </p:nvSpPr>
        <p:spPr>
          <a:xfrm>
            <a:off x="2428758" y="3859257"/>
            <a:ext cx="7277400" cy="631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1" i="0" lang="el-GR" sz="1400" u="none" cap="none" strike="noStrike">
                <a:solidFill>
                  <a:srgbClr val="45BEDF"/>
                </a:solidFill>
                <a:latin typeface="Open Sans"/>
                <a:ea typeface="Open Sans"/>
                <a:cs typeface="Open Sans"/>
                <a:sym typeface="Open Sans"/>
              </a:rPr>
              <a:t>From the UNESCO Recommendation on Open Educational Resources</a:t>
            </a:r>
            <a:endParaRPr b="1" i="0" sz="1400" u="none" cap="none" strike="noStrike">
              <a:solidFill>
                <a:srgbClr val="45BEDF"/>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0" i="0" lang="el-GR" sz="1500" u="sng" cap="none" strike="noStrike">
                <a:solidFill>
                  <a:schemeClr val="hlink"/>
                </a:solidFill>
                <a:latin typeface="Open Sans"/>
                <a:ea typeface="Open Sans"/>
                <a:cs typeface="Open Sans"/>
                <a:sym typeface="Open Sans"/>
                <a:hlinkClick r:id="rId5"/>
              </a:rPr>
              <a:t>https://tinyurl.com/openedrec</a:t>
            </a:r>
            <a:r>
              <a:rPr b="0" i="0" lang="el-GR" sz="1500" u="none" cap="none" strike="noStrike">
                <a:solidFill>
                  <a:srgbClr val="45BEDF"/>
                </a:solidFill>
                <a:latin typeface="Open Sans"/>
                <a:ea typeface="Open Sans"/>
                <a:cs typeface="Open Sans"/>
                <a:sym typeface="Open Sans"/>
              </a:rPr>
              <a:t> </a:t>
            </a:r>
            <a:endParaRPr b="1" i="0" sz="1400" u="none" cap="none" strike="noStrike">
              <a:solidFill>
                <a:srgbClr val="45BEDF"/>
              </a:solidFill>
              <a:latin typeface="Open Sans"/>
              <a:ea typeface="Open Sans"/>
              <a:cs typeface="Open Sans"/>
              <a:sym typeface="Open Sans"/>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62" name="Shape 162"/>
        <p:cNvGrpSpPr/>
        <p:nvPr/>
      </p:nvGrpSpPr>
      <p:grpSpPr>
        <a:xfrm>
          <a:off x="0" y="0"/>
          <a:ext cx="0" cy="0"/>
          <a:chOff x="0" y="0"/>
          <a:chExt cx="0" cy="0"/>
        </a:xfrm>
      </p:grpSpPr>
      <p:sp>
        <p:nvSpPr>
          <p:cNvPr id="163" name="Google Shape;163;p10"/>
          <p:cNvSpPr txBox="1"/>
          <p:nvPr/>
        </p:nvSpPr>
        <p:spPr>
          <a:xfrm>
            <a:off x="2507700" y="118425"/>
            <a:ext cx="4947000" cy="14775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800"/>
              <a:buFont typeface="Arial"/>
              <a:buNone/>
            </a:pPr>
            <a:r>
              <a:rPr b="1" i="0" lang="el-GR" sz="2800" u="none" cap="none" strike="noStrike">
                <a:solidFill>
                  <a:srgbClr val="004993"/>
                </a:solidFill>
                <a:latin typeface="Open Sans"/>
                <a:ea typeface="Open Sans"/>
                <a:cs typeface="Open Sans"/>
                <a:sym typeface="Open Sans"/>
              </a:rPr>
              <a:t>Οι Ανοικτοί Εκπαιδευτικοί Πόροι (ΑΕΠ) μπορούν:</a:t>
            </a:r>
            <a:endParaRPr b="1" i="0" sz="2800" u="none" cap="none" strike="noStrike">
              <a:solidFill>
                <a:srgbClr val="004993"/>
              </a:solidFill>
              <a:latin typeface="Open Sans"/>
              <a:ea typeface="Open Sans"/>
              <a:cs typeface="Open Sans"/>
              <a:sym typeface="Open Sans"/>
            </a:endParaRPr>
          </a:p>
        </p:txBody>
      </p:sp>
      <p:sp>
        <p:nvSpPr>
          <p:cNvPr id="164" name="Google Shape;164;p10"/>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5" name="Google Shape;165;p10"/>
          <p:cNvSpPr txBox="1"/>
          <p:nvPr/>
        </p:nvSpPr>
        <p:spPr>
          <a:xfrm>
            <a:off x="2507699" y="1990225"/>
            <a:ext cx="5833733" cy="1815851"/>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1600"/>
              <a:buFont typeface="Arial"/>
              <a:buNone/>
            </a:pPr>
            <a:r>
              <a:rPr b="0" i="0" lang="el-GR" sz="1600" u="none" cap="none" strike="noStrike">
                <a:solidFill>
                  <a:srgbClr val="004993"/>
                </a:solidFill>
                <a:latin typeface="Open Sans"/>
                <a:ea typeface="Open Sans"/>
                <a:cs typeface="Open Sans"/>
                <a:sym typeface="Open Sans"/>
              </a:rPr>
              <a:t>«να βοηθούν στην κάλυψη των αναγκών των μεμονωμένων μαθητών και να προωθούν αποτελεσματικά την ισότητα των φύλων και να δίνουν κίνητρα σε καινοτόμες παιδαγωγικές, διδακτικές και μεθοδολογικές προσεγγίσεις.»</a:t>
            </a:r>
            <a:endParaRPr b="0" i="0" sz="25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166" name="Google Shape;166;p10"/>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cxnSp>
        <p:nvCxnSpPr>
          <p:cNvPr id="167" name="Google Shape;167;p10"/>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168" name="Google Shape;168;p10"/>
          <p:cNvPicPr preferRelativeResize="0"/>
          <p:nvPr/>
        </p:nvPicPr>
        <p:blipFill rotWithShape="1">
          <a:blip r:embed="rId4">
            <a:alphaModFix/>
          </a:blip>
          <a:srcRect b="0" l="0" r="0" t="0"/>
          <a:stretch/>
        </p:blipFill>
        <p:spPr>
          <a:xfrm>
            <a:off x="192058" y="207375"/>
            <a:ext cx="1711881" cy="1299601"/>
          </a:xfrm>
          <a:prstGeom prst="rect">
            <a:avLst/>
          </a:prstGeom>
          <a:noFill/>
          <a:ln>
            <a:noFill/>
          </a:ln>
        </p:spPr>
      </p:pic>
      <p:sp>
        <p:nvSpPr>
          <p:cNvPr id="169" name="Google Shape;169;p10"/>
          <p:cNvSpPr txBox="1"/>
          <p:nvPr/>
        </p:nvSpPr>
        <p:spPr>
          <a:xfrm>
            <a:off x="499699" y="259250"/>
            <a:ext cx="1635000" cy="800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300"/>
              <a:buFont typeface="Arial"/>
              <a:buNone/>
            </a:pPr>
            <a:r>
              <a:rPr b="1" i="0" lang="el-GR" sz="2300" u="none" cap="none" strike="noStrike">
                <a:solidFill>
                  <a:srgbClr val="FFFFFF"/>
                </a:solidFill>
                <a:latin typeface="Open Sans"/>
                <a:ea typeface="Open Sans"/>
                <a:cs typeface="Open Sans"/>
                <a:sym typeface="Open Sans"/>
              </a:rPr>
              <a:t>OER</a:t>
            </a:r>
            <a:endParaRPr b="1" i="0" sz="2300" u="none" cap="none" strike="noStrike">
              <a:solidFill>
                <a:srgbClr val="FFFFFF"/>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700"/>
              <a:buFont typeface="Arial"/>
              <a:buNone/>
            </a:pPr>
            <a:r>
              <a:rPr b="0" i="0" lang="el-GR" sz="1700" u="none" cap="none" strike="noStrike">
                <a:solidFill>
                  <a:srgbClr val="FFFFFF"/>
                </a:solidFill>
                <a:latin typeface="Open Sans"/>
                <a:ea typeface="Open Sans"/>
                <a:cs typeface="Open Sans"/>
                <a:sym typeface="Open Sans"/>
              </a:rPr>
              <a:t>BASIC</a:t>
            </a:r>
            <a:endParaRPr b="0" i="0" sz="1700" u="none" cap="none" strike="noStrike">
              <a:solidFill>
                <a:srgbClr val="FFFFFF"/>
              </a:solidFill>
              <a:latin typeface="Open Sans"/>
              <a:ea typeface="Open Sans"/>
              <a:cs typeface="Open Sans"/>
              <a:sym typeface="Open Sans"/>
            </a:endParaRPr>
          </a:p>
        </p:txBody>
      </p:sp>
      <p:sp>
        <p:nvSpPr>
          <p:cNvPr id="170" name="Google Shape;170;p10"/>
          <p:cNvSpPr txBox="1"/>
          <p:nvPr/>
        </p:nvSpPr>
        <p:spPr>
          <a:xfrm>
            <a:off x="2428758" y="3859257"/>
            <a:ext cx="7277400" cy="631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1" i="0" lang="el-GR" sz="1400" u="none" cap="none" strike="noStrike">
                <a:solidFill>
                  <a:srgbClr val="45BEDF"/>
                </a:solidFill>
                <a:latin typeface="Open Sans"/>
                <a:ea typeface="Open Sans"/>
                <a:cs typeface="Open Sans"/>
                <a:sym typeface="Open Sans"/>
              </a:rPr>
              <a:t>From the UNESCO Recommendation on Open Educational Resources</a:t>
            </a:r>
            <a:endParaRPr b="1" i="0" sz="1400" u="none" cap="none" strike="noStrike">
              <a:solidFill>
                <a:srgbClr val="45BEDF"/>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0" i="0" lang="el-GR" sz="1500" u="sng" cap="none" strike="noStrike">
                <a:solidFill>
                  <a:schemeClr val="hlink"/>
                </a:solidFill>
                <a:latin typeface="Open Sans"/>
                <a:ea typeface="Open Sans"/>
                <a:cs typeface="Open Sans"/>
                <a:sym typeface="Open Sans"/>
                <a:hlinkClick r:id="rId5"/>
              </a:rPr>
              <a:t>https://tinyurl.com/openedrec</a:t>
            </a:r>
            <a:r>
              <a:rPr b="0" i="0" lang="el-GR" sz="1500" u="none" cap="none" strike="noStrike">
                <a:solidFill>
                  <a:srgbClr val="45BEDF"/>
                </a:solidFill>
                <a:latin typeface="Open Sans"/>
                <a:ea typeface="Open Sans"/>
                <a:cs typeface="Open Sans"/>
                <a:sym typeface="Open Sans"/>
              </a:rPr>
              <a:t> </a:t>
            </a:r>
            <a:endParaRPr b="1" i="0" sz="1400" u="none" cap="none" strike="noStrike">
              <a:solidFill>
                <a:srgbClr val="45BEDF"/>
              </a:solidFill>
              <a:latin typeface="Open Sans"/>
              <a:ea typeface="Open Sans"/>
              <a:cs typeface="Open Sans"/>
              <a:sym typeface="Open Sans"/>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74" name="Shape 174"/>
        <p:cNvGrpSpPr/>
        <p:nvPr/>
      </p:nvGrpSpPr>
      <p:grpSpPr>
        <a:xfrm>
          <a:off x="0" y="0"/>
          <a:ext cx="0" cy="0"/>
          <a:chOff x="0" y="0"/>
          <a:chExt cx="0" cy="0"/>
        </a:xfrm>
      </p:grpSpPr>
      <p:sp>
        <p:nvSpPr>
          <p:cNvPr id="175" name="Google Shape;175;p11"/>
          <p:cNvSpPr txBox="1"/>
          <p:nvPr/>
        </p:nvSpPr>
        <p:spPr>
          <a:xfrm>
            <a:off x="2519000" y="89075"/>
            <a:ext cx="5968800" cy="18777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000"/>
              <a:buFont typeface="Arial"/>
              <a:buNone/>
            </a:pPr>
            <a:r>
              <a:rPr b="1" i="0" lang="el-GR" sz="2200" u="none" cap="none" strike="noStrike">
                <a:solidFill>
                  <a:srgbClr val="004993"/>
                </a:solidFill>
                <a:latin typeface="Open Sans"/>
                <a:ea typeface="Open Sans"/>
                <a:cs typeface="Open Sans"/>
                <a:sym typeface="Open Sans"/>
              </a:rPr>
              <a:t>Ανοιχτής Εκπαίδευσης </a:t>
            </a:r>
            <a:r>
              <a:rPr b="1" i="0" lang="el-GR" sz="2200" u="none" cap="none" strike="noStrike">
                <a:solidFill>
                  <a:srgbClr val="45BEDF"/>
                </a:solidFill>
                <a:latin typeface="Open Sans"/>
                <a:ea typeface="Open Sans"/>
                <a:cs typeface="Open Sans"/>
                <a:sym typeface="Open Sans"/>
              </a:rPr>
              <a:t>= </a:t>
            </a:r>
            <a:r>
              <a:rPr b="1" i="0" lang="el-GR" sz="2200" u="none" cap="none" strike="noStrike">
                <a:solidFill>
                  <a:srgbClr val="004993"/>
                </a:solidFill>
                <a:latin typeface="Open Sans"/>
                <a:ea typeface="Open Sans"/>
                <a:cs typeface="Open Sans"/>
                <a:sym typeface="Open Sans"/>
              </a:rPr>
              <a:t>ΑΕΠ </a:t>
            </a:r>
            <a:r>
              <a:rPr b="1" i="0" lang="el-GR" sz="2200" u="none" cap="none" strike="noStrike">
                <a:solidFill>
                  <a:srgbClr val="45BEDF"/>
                </a:solidFill>
                <a:latin typeface="Open Sans"/>
                <a:ea typeface="Open Sans"/>
                <a:cs typeface="Open Sans"/>
                <a:sym typeface="Open Sans"/>
              </a:rPr>
              <a:t>+</a:t>
            </a:r>
            <a:r>
              <a:rPr b="1" i="0" lang="el-GR" sz="2200" u="none" cap="none" strike="noStrike">
                <a:solidFill>
                  <a:srgbClr val="004993"/>
                </a:solidFill>
                <a:latin typeface="Open Sans"/>
                <a:ea typeface="Open Sans"/>
                <a:cs typeface="Open Sans"/>
                <a:sym typeface="Open Sans"/>
              </a:rPr>
              <a:t> κατάλληλες παιδαγωγικές μεθοδολογίες </a:t>
            </a:r>
            <a:r>
              <a:rPr b="1" i="0" lang="el-GR" sz="2200" u="none" cap="none" strike="noStrike">
                <a:solidFill>
                  <a:srgbClr val="45BEDF"/>
                </a:solidFill>
                <a:latin typeface="Open Sans"/>
                <a:ea typeface="Open Sans"/>
                <a:cs typeface="Open Sans"/>
                <a:sym typeface="Open Sans"/>
              </a:rPr>
              <a:t>+</a:t>
            </a:r>
            <a:r>
              <a:rPr b="1" i="0" lang="el-GR" sz="2200" u="none" cap="none" strike="noStrike">
                <a:solidFill>
                  <a:srgbClr val="004993"/>
                </a:solidFill>
                <a:latin typeface="Open Sans"/>
                <a:ea typeface="Open Sans"/>
                <a:cs typeface="Open Sans"/>
                <a:sym typeface="Open Sans"/>
              </a:rPr>
              <a:t> καλά σχεδιασμένους μαθησιακούς στόχους </a:t>
            </a:r>
            <a:r>
              <a:rPr b="1" i="0" lang="el-GR" sz="2200" u="none" cap="none" strike="noStrike">
                <a:solidFill>
                  <a:srgbClr val="45BEDF"/>
                </a:solidFill>
                <a:latin typeface="Open Sans"/>
                <a:ea typeface="Open Sans"/>
                <a:cs typeface="Open Sans"/>
                <a:sym typeface="Open Sans"/>
              </a:rPr>
              <a:t>+</a:t>
            </a:r>
            <a:r>
              <a:rPr b="1" i="0" lang="el-GR" sz="2200" u="none" cap="none" strike="noStrike">
                <a:solidFill>
                  <a:srgbClr val="004993"/>
                </a:solidFill>
                <a:latin typeface="Open Sans"/>
                <a:ea typeface="Open Sans"/>
                <a:cs typeface="Open Sans"/>
                <a:sym typeface="Open Sans"/>
              </a:rPr>
              <a:t> ποικιλομορφία μαθησιακών δραστηριοτήτων </a:t>
            </a:r>
            <a:r>
              <a:rPr b="1" i="0" lang="el-GR" sz="2200" u="none" cap="none" strike="noStrike">
                <a:solidFill>
                  <a:srgbClr val="45BEDF"/>
                </a:solidFill>
                <a:latin typeface="Open Sans"/>
                <a:ea typeface="Open Sans"/>
                <a:cs typeface="Open Sans"/>
                <a:sym typeface="Open Sans"/>
              </a:rPr>
              <a:t>=</a:t>
            </a:r>
            <a:endParaRPr b="0" i="0" sz="1600" u="none" cap="none" strike="noStrike">
              <a:solidFill>
                <a:srgbClr val="000000"/>
              </a:solidFill>
              <a:latin typeface="Arial"/>
              <a:ea typeface="Arial"/>
              <a:cs typeface="Arial"/>
              <a:sym typeface="Arial"/>
            </a:endParaRPr>
          </a:p>
        </p:txBody>
      </p:sp>
      <p:sp>
        <p:nvSpPr>
          <p:cNvPr id="176" name="Google Shape;176;p11"/>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7" name="Google Shape;177;p11"/>
          <p:cNvSpPr txBox="1"/>
          <p:nvPr/>
        </p:nvSpPr>
        <p:spPr>
          <a:xfrm>
            <a:off x="2519000" y="2114195"/>
            <a:ext cx="5308500" cy="1917418"/>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1400"/>
              <a:buFont typeface="Arial"/>
              <a:buNone/>
            </a:pPr>
            <a:r>
              <a:rPr b="0" i="0" lang="el-GR" sz="1400" u="none" cap="none" strike="noStrike">
                <a:solidFill>
                  <a:srgbClr val="004993"/>
                </a:solidFill>
                <a:latin typeface="Open Sans"/>
                <a:ea typeface="Open Sans"/>
                <a:cs typeface="Open Sans"/>
                <a:sym typeface="Open Sans"/>
              </a:rPr>
              <a:t>«ένα ευρύτερο φάσμα καινοτόμων παιδαγωγικών επιλογών, για τη συμμετοχή τόσο των διδασκόντων όσο και των μαθητών, ώστε να γίνουν πιο ενεργοί συμμετέχοντες στις εκπαιδευτικές διαδικασίες και δημιουργοί περιεχομένου ως μέλη διαφορετικών και χωρίς αποκλεισμούς κοινωνιών γνώσης.»</a:t>
            </a:r>
            <a:endParaRPr b="0" i="0" sz="2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600"/>
              <a:buFont typeface="Arial"/>
              <a:buNone/>
            </a:pPr>
            <a:r>
              <a:t/>
            </a:r>
            <a:endParaRPr b="0" i="0" sz="1600" u="none" cap="none" strike="noStrike">
              <a:solidFill>
                <a:srgbClr val="000000"/>
              </a:solidFill>
              <a:latin typeface="Arial"/>
              <a:ea typeface="Arial"/>
              <a:cs typeface="Arial"/>
              <a:sym typeface="Arial"/>
            </a:endParaRPr>
          </a:p>
        </p:txBody>
      </p:sp>
      <p:pic>
        <p:nvPicPr>
          <p:cNvPr id="178" name="Google Shape;178;p11"/>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cxnSp>
        <p:nvCxnSpPr>
          <p:cNvPr id="179" name="Google Shape;179;p11"/>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180" name="Google Shape;180;p11"/>
          <p:cNvPicPr preferRelativeResize="0"/>
          <p:nvPr/>
        </p:nvPicPr>
        <p:blipFill rotWithShape="1">
          <a:blip r:embed="rId4">
            <a:alphaModFix/>
          </a:blip>
          <a:srcRect b="0" l="0" r="0" t="0"/>
          <a:stretch/>
        </p:blipFill>
        <p:spPr>
          <a:xfrm>
            <a:off x="192058" y="207375"/>
            <a:ext cx="1711881" cy="1299601"/>
          </a:xfrm>
          <a:prstGeom prst="rect">
            <a:avLst/>
          </a:prstGeom>
          <a:noFill/>
          <a:ln>
            <a:noFill/>
          </a:ln>
        </p:spPr>
      </p:pic>
      <p:sp>
        <p:nvSpPr>
          <p:cNvPr id="181" name="Google Shape;181;p11"/>
          <p:cNvSpPr txBox="1"/>
          <p:nvPr/>
        </p:nvSpPr>
        <p:spPr>
          <a:xfrm>
            <a:off x="499699" y="259250"/>
            <a:ext cx="1635000" cy="800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300"/>
              <a:buFont typeface="Arial"/>
              <a:buNone/>
            </a:pPr>
            <a:r>
              <a:rPr b="1" i="0" lang="el-GR" sz="2300" u="none" cap="none" strike="noStrike">
                <a:solidFill>
                  <a:srgbClr val="FFFFFF"/>
                </a:solidFill>
                <a:latin typeface="Open Sans"/>
                <a:ea typeface="Open Sans"/>
                <a:cs typeface="Open Sans"/>
                <a:sym typeface="Open Sans"/>
              </a:rPr>
              <a:t>OER</a:t>
            </a:r>
            <a:endParaRPr b="1" i="0" sz="2300" u="none" cap="none" strike="noStrike">
              <a:solidFill>
                <a:srgbClr val="FFFFFF"/>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700"/>
              <a:buFont typeface="Arial"/>
              <a:buNone/>
            </a:pPr>
            <a:r>
              <a:rPr b="0" i="0" lang="el-GR" sz="1700" u="none" cap="none" strike="noStrike">
                <a:solidFill>
                  <a:srgbClr val="FFFFFF"/>
                </a:solidFill>
                <a:latin typeface="Open Sans"/>
                <a:ea typeface="Open Sans"/>
                <a:cs typeface="Open Sans"/>
                <a:sym typeface="Open Sans"/>
              </a:rPr>
              <a:t>BASIC</a:t>
            </a:r>
            <a:endParaRPr b="0" i="0" sz="1700" u="none" cap="none" strike="noStrike">
              <a:solidFill>
                <a:srgbClr val="FFFFFF"/>
              </a:solidFill>
              <a:latin typeface="Open Sans"/>
              <a:ea typeface="Open Sans"/>
              <a:cs typeface="Open Sans"/>
              <a:sym typeface="Open Sans"/>
            </a:endParaRPr>
          </a:p>
        </p:txBody>
      </p:sp>
      <p:sp>
        <p:nvSpPr>
          <p:cNvPr id="182" name="Google Shape;182;p11"/>
          <p:cNvSpPr txBox="1"/>
          <p:nvPr/>
        </p:nvSpPr>
        <p:spPr>
          <a:xfrm>
            <a:off x="2428758" y="3859257"/>
            <a:ext cx="7277400" cy="631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1" i="0" lang="el-GR" sz="1400" u="none" cap="none" strike="noStrike">
                <a:solidFill>
                  <a:srgbClr val="45BEDF"/>
                </a:solidFill>
                <a:latin typeface="Open Sans"/>
                <a:ea typeface="Open Sans"/>
                <a:cs typeface="Open Sans"/>
                <a:sym typeface="Open Sans"/>
              </a:rPr>
              <a:t>From the UNESCO Recommendation on Open Educational Resources</a:t>
            </a:r>
            <a:endParaRPr b="1" i="0" sz="1400" u="none" cap="none" strike="noStrike">
              <a:solidFill>
                <a:srgbClr val="45BEDF"/>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0" i="0" lang="el-GR" sz="1500" u="sng" cap="none" strike="noStrike">
                <a:solidFill>
                  <a:schemeClr val="hlink"/>
                </a:solidFill>
                <a:latin typeface="Open Sans"/>
                <a:ea typeface="Open Sans"/>
                <a:cs typeface="Open Sans"/>
                <a:sym typeface="Open Sans"/>
                <a:hlinkClick r:id="rId5"/>
              </a:rPr>
              <a:t>https://tinyurl.com/openedrec</a:t>
            </a:r>
            <a:r>
              <a:rPr b="0" i="0" lang="el-GR" sz="1500" u="none" cap="none" strike="noStrike">
                <a:solidFill>
                  <a:srgbClr val="45BEDF"/>
                </a:solidFill>
                <a:latin typeface="Open Sans"/>
                <a:ea typeface="Open Sans"/>
                <a:cs typeface="Open Sans"/>
                <a:sym typeface="Open Sans"/>
              </a:rPr>
              <a:t> </a:t>
            </a:r>
            <a:endParaRPr b="1" i="0" sz="1400" u="none" cap="none" strike="noStrike">
              <a:solidFill>
                <a:srgbClr val="45BEDF"/>
              </a:solidFill>
              <a:latin typeface="Open Sans"/>
              <a:ea typeface="Open Sans"/>
              <a:cs typeface="Open Sans"/>
              <a:sym typeface="Open Sans"/>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186" name="Shape 186"/>
        <p:cNvGrpSpPr/>
        <p:nvPr/>
      </p:nvGrpSpPr>
      <p:grpSpPr>
        <a:xfrm>
          <a:off x="0" y="0"/>
          <a:ext cx="0" cy="0"/>
          <a:chOff x="0" y="0"/>
          <a:chExt cx="0" cy="0"/>
        </a:xfrm>
      </p:grpSpPr>
      <p:sp>
        <p:nvSpPr>
          <p:cNvPr id="187" name="Google Shape;187;p12"/>
          <p:cNvSpPr/>
          <p:nvPr/>
        </p:nvSpPr>
        <p:spPr>
          <a:xfrm>
            <a:off x="0" y="-28075"/>
            <a:ext cx="2195400" cy="45546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8" name="Google Shape;188;p12"/>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9" name="Google Shape;189;p12"/>
          <p:cNvSpPr txBox="1"/>
          <p:nvPr/>
        </p:nvSpPr>
        <p:spPr>
          <a:xfrm>
            <a:off x="3136925" y="0"/>
            <a:ext cx="5953800" cy="46023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l-GR" sz="1300" u="none" cap="none" strike="noStrike">
                <a:solidFill>
                  <a:srgbClr val="004993"/>
                </a:solidFill>
                <a:latin typeface="Open Sans"/>
                <a:ea typeface="Open Sans"/>
                <a:cs typeface="Open Sans"/>
                <a:sym typeface="Open Sans"/>
              </a:rPr>
              <a:t>Εξασφαλίζουν διαρκή πρόσβαση: </a:t>
            </a:r>
            <a:r>
              <a:rPr b="0" i="0" lang="el-GR" sz="1300" u="none" cap="none" strike="noStrike">
                <a:solidFill>
                  <a:srgbClr val="004993"/>
                </a:solidFill>
                <a:latin typeface="Open Sans"/>
                <a:ea typeface="Open Sans"/>
                <a:cs typeface="Open Sans"/>
                <a:sym typeface="Open Sans"/>
              </a:rPr>
              <a:t>Οι φοιτητές θα μπορούν να έχουν πρόσβαση σε πόρους ακόμη και αφού ολοκληρώσουν το μάθημά τους.</a:t>
            </a:r>
            <a:endParaRPr b="0" i="0" sz="15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t/>
            </a:r>
            <a:endParaRPr b="1" i="0" sz="15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1" i="0" lang="el-GR" sz="1300" u="none" cap="none" strike="noStrike">
                <a:solidFill>
                  <a:srgbClr val="004993"/>
                </a:solidFill>
                <a:latin typeface="Open Sans"/>
                <a:ea typeface="Open Sans"/>
                <a:cs typeface="Open Sans"/>
                <a:sym typeface="Open Sans"/>
              </a:rPr>
              <a:t>Ενισχύουν την ένταξη:</a:t>
            </a:r>
            <a:r>
              <a:rPr b="0" i="0" lang="el-GR" sz="1500" u="none" cap="none" strike="noStrike">
                <a:solidFill>
                  <a:srgbClr val="004993"/>
                </a:solidFill>
                <a:latin typeface="Open Sans"/>
                <a:ea typeface="Open Sans"/>
                <a:cs typeface="Open Sans"/>
                <a:sym typeface="Open Sans"/>
              </a:rPr>
              <a:t> </a:t>
            </a:r>
            <a:r>
              <a:rPr b="0" i="0" lang="el-GR" sz="1300" u="none" cap="none" strike="noStrike">
                <a:solidFill>
                  <a:srgbClr val="004993"/>
                </a:solidFill>
                <a:latin typeface="Open Sans"/>
                <a:ea typeface="Open Sans"/>
                <a:cs typeface="Open Sans"/>
                <a:sym typeface="Open Sans"/>
              </a:rPr>
              <a:t>Οι ΑΕΠ μπορούν να προσαρμοστούν έτσι, ώστε να αντικατοπτρίζουν τα προφίλ και τις περιπτώσεις των φοιτητών, καλύπτοντας τις ανάγκες ένταξής τους σε διαφορετικά έτη σπουδών.</a:t>
            </a:r>
            <a:endParaRPr b="0" i="0" sz="15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t/>
            </a:r>
            <a:endParaRPr b="0" i="0" sz="15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1" i="0" lang="el-GR" sz="1300" u="none" cap="none" strike="noStrike">
                <a:solidFill>
                  <a:srgbClr val="004993"/>
                </a:solidFill>
                <a:latin typeface="Open Sans"/>
                <a:ea typeface="Open Sans"/>
                <a:cs typeface="Open Sans"/>
                <a:sym typeface="Open Sans"/>
              </a:rPr>
              <a:t>Προωθούν τη διαφοροποιημένη μάθηση:</a:t>
            </a:r>
            <a:r>
              <a:rPr b="0" i="0" lang="el-GR" sz="1300" u="none" cap="none" strike="noStrike">
                <a:solidFill>
                  <a:srgbClr val="004993"/>
                </a:solidFill>
                <a:latin typeface="Open Sans"/>
                <a:ea typeface="Open Sans"/>
                <a:cs typeface="Open Sans"/>
                <a:sym typeface="Open Sans"/>
              </a:rPr>
              <a:t> Οι ΑΕΠ είναι προσβάσιμοι από οποιοδήποτε μέρος, ανά πάσα στιγμή, με απεριόριστες δυνατότητες επανάληψης (και μην υποτιμάτε την αξία</a:t>
            </a:r>
            <a:r>
              <a:rPr lang="el-GR" sz="1300">
                <a:solidFill>
                  <a:srgbClr val="004993"/>
                </a:solidFill>
                <a:latin typeface="Open Sans"/>
                <a:ea typeface="Open Sans"/>
                <a:cs typeface="Open Sans"/>
                <a:sym typeface="Open Sans"/>
              </a:rPr>
              <a:t> </a:t>
            </a:r>
            <a:r>
              <a:rPr b="0" i="0" lang="el-GR" sz="1300" u="none" cap="none" strike="noStrike">
                <a:solidFill>
                  <a:srgbClr val="004993"/>
                </a:solidFill>
                <a:latin typeface="Open Sans"/>
                <a:ea typeface="Open Sans"/>
                <a:cs typeface="Open Sans"/>
                <a:sym typeface="Open Sans"/>
              </a:rPr>
              <a:t>επανάληψης!) και σε διαφορετικές μορφές που μπορούν να χρησιμοποιηθούν από ποικίλες συσκευές.</a:t>
            </a:r>
            <a:endParaRPr b="0" i="0" sz="15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t/>
            </a:r>
            <a:endParaRPr b="0" i="0" sz="15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1" i="0" lang="el-GR" sz="1300" u="none" cap="none" strike="noStrike">
                <a:solidFill>
                  <a:srgbClr val="004993"/>
                </a:solidFill>
                <a:latin typeface="Open Sans"/>
                <a:ea typeface="Open Sans"/>
                <a:cs typeface="Open Sans"/>
                <a:sym typeface="Open Sans"/>
              </a:rPr>
              <a:t>Προωθούν τη δια βίου μάθηση:</a:t>
            </a:r>
            <a:r>
              <a:rPr b="0" i="0" lang="el-GR" sz="1500" u="none" cap="none" strike="noStrike">
                <a:solidFill>
                  <a:srgbClr val="004993"/>
                </a:solidFill>
                <a:latin typeface="Open Sans"/>
                <a:ea typeface="Open Sans"/>
                <a:cs typeface="Open Sans"/>
                <a:sym typeface="Open Sans"/>
              </a:rPr>
              <a:t> </a:t>
            </a:r>
            <a:r>
              <a:rPr b="0" i="0" lang="el-GR" sz="1300" u="none" cap="none" strike="noStrike">
                <a:solidFill>
                  <a:srgbClr val="004993"/>
                </a:solidFill>
                <a:latin typeface="Open Sans"/>
                <a:ea typeface="Open Sans"/>
                <a:cs typeface="Open Sans"/>
                <a:sym typeface="Open Sans"/>
              </a:rPr>
              <a:t>Οι ΑΕΠ είναι διαθέσιμοι στον οποιονδήποτε ανεξαρτήτου ηλικίας, από οπουδήποτε και για οποιαδήποτε στιγμή θελήσει να μάθει κάτι ή να ανατρέξει σε κάτι που χρειάζεται επανάληψη.</a:t>
            </a:r>
            <a:endParaRPr b="0" i="0" sz="15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t/>
            </a:r>
            <a:endParaRPr b="0" i="0" sz="15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1" i="0" lang="el-GR" sz="1300" u="none" cap="none" strike="noStrike">
                <a:solidFill>
                  <a:srgbClr val="004993"/>
                </a:solidFill>
                <a:latin typeface="Open Sans"/>
                <a:ea typeface="Open Sans"/>
                <a:cs typeface="Open Sans"/>
                <a:sym typeface="Open Sans"/>
              </a:rPr>
              <a:t>Εξοικονομούν κόστος:</a:t>
            </a:r>
            <a:r>
              <a:rPr b="1" i="0" lang="el-GR" sz="1500" u="none" cap="none" strike="noStrike">
                <a:solidFill>
                  <a:srgbClr val="004993"/>
                </a:solidFill>
                <a:latin typeface="Open Sans"/>
                <a:ea typeface="Open Sans"/>
                <a:cs typeface="Open Sans"/>
                <a:sym typeface="Open Sans"/>
              </a:rPr>
              <a:t> </a:t>
            </a:r>
            <a:r>
              <a:rPr b="0" i="0" lang="el-GR" sz="1300" u="none" cap="none" strike="noStrike">
                <a:solidFill>
                  <a:srgbClr val="004993"/>
                </a:solidFill>
                <a:latin typeface="Open Sans"/>
                <a:ea typeface="Open Sans"/>
                <a:cs typeface="Open Sans"/>
                <a:sym typeface="Open Sans"/>
              </a:rPr>
              <a:t>Το υψηλό κόστος ενδέχεται να οδηγήσει τους μαθητές στη χρήση παλαιότερων εκδόσεων · με τους ΑΕΠ, δε τίθεται τέτοιο θέμα.</a:t>
            </a:r>
            <a:endParaRPr b="0" i="0" sz="1700" u="none" cap="none" strike="noStrike">
              <a:solidFill>
                <a:srgbClr val="000000"/>
              </a:solidFill>
              <a:latin typeface="Arial"/>
              <a:ea typeface="Arial"/>
              <a:cs typeface="Arial"/>
              <a:sym typeface="Arial"/>
            </a:endParaRPr>
          </a:p>
        </p:txBody>
      </p:sp>
      <p:sp>
        <p:nvSpPr>
          <p:cNvPr id="190" name="Google Shape;190;p12"/>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1" name="Google Shape;191;p12"/>
          <p:cNvSpPr txBox="1"/>
          <p:nvPr/>
        </p:nvSpPr>
        <p:spPr>
          <a:xfrm>
            <a:off x="65900" y="1671450"/>
            <a:ext cx="2904600" cy="1259400"/>
          </a:xfrm>
          <a:prstGeom prst="rect">
            <a:avLst/>
          </a:prstGeom>
          <a:noFill/>
          <a:ln>
            <a:noFill/>
          </a:ln>
        </p:spPr>
        <p:txBody>
          <a:bodyPr anchorCtr="0" anchor="t" bIns="91425" lIns="91425" spcFirstLastPara="1" rIns="91425" wrap="square" tIns="91425">
            <a:spAutoFit/>
          </a:bodyPr>
          <a:lstStyle/>
          <a:p>
            <a:pPr indent="0" lvl="0" marL="0" marR="38100" rtl="0" algn="l">
              <a:lnSpc>
                <a:spcPct val="128571"/>
              </a:lnSpc>
              <a:spcBef>
                <a:spcPts val="0"/>
              </a:spcBef>
              <a:spcAft>
                <a:spcPts val="0"/>
              </a:spcAft>
              <a:buClr>
                <a:schemeClr val="dk1"/>
              </a:buClr>
              <a:buSzPts val="1100"/>
              <a:buFont typeface="Arial"/>
              <a:buNone/>
            </a:pPr>
            <a:r>
              <a:rPr b="1" lang="el-GR" sz="2000">
                <a:solidFill>
                  <a:schemeClr val="lt1"/>
                </a:solidFill>
                <a:latin typeface="Open Sans"/>
                <a:ea typeface="Open Sans"/>
                <a:cs typeface="Open Sans"/>
                <a:sym typeface="Open Sans"/>
              </a:rPr>
              <a:t>Οφέλη Ανοιχτής Εκπαίδευσης για</a:t>
            </a:r>
            <a:endParaRPr b="1" i="0" sz="2300" u="none" cap="none" strike="noStrike">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700"/>
              <a:buFont typeface="Arial"/>
              <a:buNone/>
            </a:pPr>
            <a:r>
              <a:rPr b="1" i="0" lang="el-GR" sz="2300" u="none" cap="none" strike="noStrike">
                <a:solidFill>
                  <a:srgbClr val="FFDE59"/>
                </a:solidFill>
                <a:latin typeface="Open Sans"/>
                <a:ea typeface="Open Sans"/>
                <a:cs typeface="Open Sans"/>
                <a:sym typeface="Open Sans"/>
              </a:rPr>
              <a:t>μαθητές</a:t>
            </a:r>
            <a:endParaRPr b="1" i="0" sz="2300" u="none" cap="none" strike="noStrike">
              <a:solidFill>
                <a:srgbClr val="FFDE59"/>
              </a:solidFill>
              <a:latin typeface="Open Sans"/>
              <a:ea typeface="Open Sans"/>
              <a:cs typeface="Open Sans"/>
              <a:sym typeface="Open Sans"/>
            </a:endParaRPr>
          </a:p>
        </p:txBody>
      </p:sp>
      <p:cxnSp>
        <p:nvCxnSpPr>
          <p:cNvPr id="192" name="Google Shape;192;p12"/>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193" name="Google Shape;193;p12"/>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197" name="Shape 197"/>
        <p:cNvGrpSpPr/>
        <p:nvPr/>
      </p:nvGrpSpPr>
      <p:grpSpPr>
        <a:xfrm>
          <a:off x="0" y="0"/>
          <a:ext cx="0" cy="0"/>
          <a:chOff x="0" y="0"/>
          <a:chExt cx="0" cy="0"/>
        </a:xfrm>
      </p:grpSpPr>
      <p:sp>
        <p:nvSpPr>
          <p:cNvPr id="198" name="Google Shape;198;p13"/>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9" name="Google Shape;199;p13"/>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200" name="Google Shape;200;p13"/>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201" name="Google Shape;201;p13"/>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202" name="Google Shape;202;p13"/>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3" name="Google Shape;203;p13"/>
          <p:cNvSpPr txBox="1"/>
          <p:nvPr/>
        </p:nvSpPr>
        <p:spPr>
          <a:xfrm>
            <a:off x="3215678" y="1185995"/>
            <a:ext cx="4740600" cy="1975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100"/>
              <a:buFont typeface="Arial"/>
              <a:buNone/>
            </a:pPr>
            <a:r>
              <a:rPr b="1" i="0" lang="el-GR" sz="2400" u="none" cap="none" strike="noStrike">
                <a:solidFill>
                  <a:srgbClr val="004993"/>
                </a:solidFill>
                <a:latin typeface="Open Sans"/>
                <a:ea typeface="Open Sans"/>
                <a:cs typeface="Open Sans"/>
                <a:sym typeface="Open Sans"/>
              </a:rPr>
              <a:t>Εξασφαλίζουν διαρκή πρόσβαση: </a:t>
            </a:r>
            <a:endParaRPr b="1" i="0" sz="2400" u="none" cap="none" strike="noStrike">
              <a:solidFill>
                <a:srgbClr val="004993"/>
              </a:solidFill>
              <a:latin typeface="Open Sans"/>
              <a:ea typeface="Open Sans"/>
              <a:cs typeface="Open Sans"/>
              <a:sym typeface="Open Sans"/>
            </a:endParaRPr>
          </a:p>
          <a:p>
            <a:pPr indent="0" lvl="0" marL="0" marR="0" rtl="0" algn="l">
              <a:lnSpc>
                <a:spcPct val="100000"/>
              </a:lnSpc>
              <a:spcBef>
                <a:spcPts val="1000"/>
              </a:spcBef>
              <a:spcAft>
                <a:spcPts val="1000"/>
              </a:spcAft>
              <a:buClr>
                <a:srgbClr val="000000"/>
              </a:buClr>
              <a:buSzPts val="1100"/>
              <a:buFont typeface="Arial"/>
              <a:buNone/>
            </a:pPr>
            <a:r>
              <a:rPr b="0" i="0" lang="el-GR" sz="2000" u="none" cap="none" strike="noStrike">
                <a:solidFill>
                  <a:srgbClr val="004993"/>
                </a:solidFill>
                <a:latin typeface="Open Sans"/>
                <a:ea typeface="Open Sans"/>
                <a:cs typeface="Open Sans"/>
                <a:sym typeface="Open Sans"/>
              </a:rPr>
              <a:t>Οι φοιτητές θα μπορούν να έχουν πρόσβαση σε πόρους ακόμη και αφού ολοκληρώσουν το μάθημά τους.</a:t>
            </a:r>
            <a:endParaRPr b="0" i="0" sz="2000" u="none" cap="none" strike="noStrike">
              <a:solidFill>
                <a:srgbClr val="000000"/>
              </a:solidFill>
              <a:latin typeface="Arial"/>
              <a:ea typeface="Arial"/>
              <a:cs typeface="Arial"/>
              <a:sym typeface="Arial"/>
            </a:endParaRPr>
          </a:p>
        </p:txBody>
      </p:sp>
      <p:sp>
        <p:nvSpPr>
          <p:cNvPr id="204" name="Google Shape;204;p13"/>
          <p:cNvSpPr txBox="1"/>
          <p:nvPr/>
        </p:nvSpPr>
        <p:spPr>
          <a:xfrm>
            <a:off x="65900" y="1671450"/>
            <a:ext cx="2904600" cy="1259400"/>
          </a:xfrm>
          <a:prstGeom prst="rect">
            <a:avLst/>
          </a:prstGeom>
          <a:noFill/>
          <a:ln>
            <a:noFill/>
          </a:ln>
        </p:spPr>
        <p:txBody>
          <a:bodyPr anchorCtr="0" anchor="t" bIns="91425" lIns="91425" spcFirstLastPara="1" rIns="91425" wrap="square" tIns="91425">
            <a:spAutoFit/>
          </a:bodyPr>
          <a:lstStyle/>
          <a:p>
            <a:pPr indent="0" lvl="0" marL="0" marR="38100" rtl="0" algn="l">
              <a:lnSpc>
                <a:spcPct val="128571"/>
              </a:lnSpc>
              <a:spcBef>
                <a:spcPts val="0"/>
              </a:spcBef>
              <a:spcAft>
                <a:spcPts val="0"/>
              </a:spcAft>
              <a:buClr>
                <a:schemeClr val="dk1"/>
              </a:buClr>
              <a:buSzPts val="1100"/>
              <a:buFont typeface="Arial"/>
              <a:buNone/>
            </a:pPr>
            <a:r>
              <a:rPr b="1" lang="el-GR" sz="2000">
                <a:solidFill>
                  <a:schemeClr val="lt1"/>
                </a:solidFill>
                <a:latin typeface="Open Sans"/>
                <a:ea typeface="Open Sans"/>
                <a:cs typeface="Open Sans"/>
                <a:sym typeface="Open Sans"/>
              </a:rPr>
              <a:t>Οφέλη Ανοιχτής Εκπαίδευσης για</a:t>
            </a:r>
            <a:endParaRPr b="1" i="0" sz="2300" u="none" cap="none" strike="noStrike">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700"/>
              <a:buFont typeface="Arial"/>
              <a:buNone/>
            </a:pPr>
            <a:r>
              <a:rPr b="1" i="0" lang="el-GR" sz="2300" u="none" cap="none" strike="noStrike">
                <a:solidFill>
                  <a:srgbClr val="FFDE59"/>
                </a:solidFill>
                <a:latin typeface="Open Sans"/>
                <a:ea typeface="Open Sans"/>
                <a:cs typeface="Open Sans"/>
                <a:sym typeface="Open Sans"/>
              </a:rPr>
              <a:t>μαθητές</a:t>
            </a:r>
            <a:endParaRPr b="1" i="0" sz="2300" u="none" cap="none" strike="noStrike">
              <a:solidFill>
                <a:srgbClr val="FFDE59"/>
              </a:solidFill>
              <a:latin typeface="Open Sans"/>
              <a:ea typeface="Open Sans"/>
              <a:cs typeface="Open Sans"/>
              <a:sym typeface="Open Sans"/>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208" name="Shape 208"/>
        <p:cNvGrpSpPr/>
        <p:nvPr/>
      </p:nvGrpSpPr>
      <p:grpSpPr>
        <a:xfrm>
          <a:off x="0" y="0"/>
          <a:ext cx="0" cy="0"/>
          <a:chOff x="0" y="0"/>
          <a:chExt cx="0" cy="0"/>
        </a:xfrm>
      </p:grpSpPr>
      <p:sp>
        <p:nvSpPr>
          <p:cNvPr id="209" name="Google Shape;209;p14"/>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0" name="Google Shape;210;p14"/>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1" name="Google Shape;211;p14"/>
          <p:cNvSpPr txBox="1"/>
          <p:nvPr/>
        </p:nvSpPr>
        <p:spPr>
          <a:xfrm>
            <a:off x="3209478" y="820354"/>
            <a:ext cx="5450700" cy="3409365"/>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l-GR" sz="3000" u="none" cap="none" strike="noStrike">
                <a:solidFill>
                  <a:srgbClr val="004993"/>
                </a:solidFill>
                <a:latin typeface="Open Sans"/>
                <a:ea typeface="Open Sans"/>
                <a:cs typeface="Open Sans"/>
                <a:sym typeface="Open Sans"/>
              </a:rPr>
              <a:t>Ενισχύουν την ένταξη:</a:t>
            </a:r>
            <a:r>
              <a:rPr b="0" i="0" lang="el-GR" sz="3000" u="none" cap="none" strike="noStrike">
                <a:solidFill>
                  <a:srgbClr val="004993"/>
                </a:solidFill>
                <a:latin typeface="Open Sans"/>
                <a:ea typeface="Open Sans"/>
                <a:cs typeface="Open Sans"/>
                <a:sym typeface="Open Sans"/>
              </a:rPr>
              <a:t> </a:t>
            </a:r>
            <a:br>
              <a:rPr b="0" i="0" lang="el-GR" sz="3300" u="none" cap="none" strike="noStrike">
                <a:solidFill>
                  <a:srgbClr val="004993"/>
                </a:solidFill>
                <a:latin typeface="Open Sans"/>
                <a:ea typeface="Open Sans"/>
                <a:cs typeface="Open Sans"/>
                <a:sym typeface="Open Sans"/>
              </a:rPr>
            </a:br>
            <a:r>
              <a:rPr b="0" i="0" lang="el-GR" sz="2400" u="none" cap="none" strike="noStrike">
                <a:solidFill>
                  <a:srgbClr val="004993"/>
                </a:solidFill>
                <a:latin typeface="Open Sans"/>
                <a:ea typeface="Open Sans"/>
                <a:cs typeface="Open Sans"/>
                <a:sym typeface="Open Sans"/>
              </a:rPr>
              <a:t>Οι ΑΕΠ μπορούν να προσαρμοστούν έτσι, ώστε να αντικατοπτρίζουν τα προφίλ και τις περιπτώσεις των φοιτητών, καλύπτοντας τις ανάγκες ένταξής τους σε διαφορετικά έτη σπουδών.</a:t>
            </a:r>
            <a:endParaRPr b="1" i="0" sz="14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700"/>
              <a:buFont typeface="Arial"/>
              <a:buNone/>
            </a:pPr>
            <a:r>
              <a:t/>
            </a:r>
            <a:endParaRPr b="0" i="0" sz="17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600"/>
              <a:buFont typeface="Arial"/>
              <a:buNone/>
            </a:pPr>
            <a:r>
              <a:t/>
            </a:r>
            <a:endParaRPr b="0" i="0" sz="1600" u="none" cap="none" strike="noStrike">
              <a:solidFill>
                <a:srgbClr val="000000"/>
              </a:solidFill>
              <a:latin typeface="Arial"/>
              <a:ea typeface="Arial"/>
              <a:cs typeface="Arial"/>
              <a:sym typeface="Arial"/>
            </a:endParaRPr>
          </a:p>
        </p:txBody>
      </p:sp>
      <p:cxnSp>
        <p:nvCxnSpPr>
          <p:cNvPr id="212" name="Google Shape;212;p14"/>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213" name="Google Shape;213;p14"/>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214" name="Google Shape;214;p14"/>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5" name="Google Shape;215;p14"/>
          <p:cNvSpPr txBox="1"/>
          <p:nvPr/>
        </p:nvSpPr>
        <p:spPr>
          <a:xfrm>
            <a:off x="65900" y="1671450"/>
            <a:ext cx="2904600" cy="1259400"/>
          </a:xfrm>
          <a:prstGeom prst="rect">
            <a:avLst/>
          </a:prstGeom>
          <a:noFill/>
          <a:ln>
            <a:noFill/>
          </a:ln>
        </p:spPr>
        <p:txBody>
          <a:bodyPr anchorCtr="0" anchor="t" bIns="91425" lIns="91425" spcFirstLastPara="1" rIns="91425" wrap="square" tIns="91425">
            <a:spAutoFit/>
          </a:bodyPr>
          <a:lstStyle/>
          <a:p>
            <a:pPr indent="0" lvl="0" marL="0" marR="38100" rtl="0" algn="l">
              <a:lnSpc>
                <a:spcPct val="128571"/>
              </a:lnSpc>
              <a:spcBef>
                <a:spcPts val="0"/>
              </a:spcBef>
              <a:spcAft>
                <a:spcPts val="0"/>
              </a:spcAft>
              <a:buClr>
                <a:schemeClr val="dk1"/>
              </a:buClr>
              <a:buSzPts val="1100"/>
              <a:buFont typeface="Arial"/>
              <a:buNone/>
            </a:pPr>
            <a:r>
              <a:rPr b="1" lang="el-GR" sz="2000">
                <a:solidFill>
                  <a:schemeClr val="lt1"/>
                </a:solidFill>
                <a:latin typeface="Open Sans"/>
                <a:ea typeface="Open Sans"/>
                <a:cs typeface="Open Sans"/>
                <a:sym typeface="Open Sans"/>
              </a:rPr>
              <a:t>Οφέλη</a:t>
            </a:r>
            <a:r>
              <a:rPr b="1" lang="el-GR" sz="2000">
                <a:solidFill>
                  <a:schemeClr val="lt1"/>
                </a:solidFill>
                <a:latin typeface="Open Sans"/>
                <a:ea typeface="Open Sans"/>
                <a:cs typeface="Open Sans"/>
                <a:sym typeface="Open Sans"/>
              </a:rPr>
              <a:t> </a:t>
            </a:r>
            <a:r>
              <a:rPr b="1" lang="el-GR" sz="2000">
                <a:solidFill>
                  <a:schemeClr val="lt1"/>
                </a:solidFill>
                <a:latin typeface="Open Sans"/>
                <a:ea typeface="Open Sans"/>
                <a:cs typeface="Open Sans"/>
                <a:sym typeface="Open Sans"/>
              </a:rPr>
              <a:t>Ανοιχτής Εκπαίδευσης για</a:t>
            </a:r>
            <a:endParaRPr b="1" i="0" sz="2300" u="none" cap="none" strike="noStrike">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700"/>
              <a:buFont typeface="Arial"/>
              <a:buNone/>
            </a:pPr>
            <a:r>
              <a:rPr b="1" i="0" lang="el-GR" sz="2300" u="none" cap="none" strike="noStrike">
                <a:solidFill>
                  <a:srgbClr val="FFDE59"/>
                </a:solidFill>
                <a:latin typeface="Open Sans"/>
                <a:ea typeface="Open Sans"/>
                <a:cs typeface="Open Sans"/>
                <a:sym typeface="Open Sans"/>
              </a:rPr>
              <a:t>μαθητές</a:t>
            </a:r>
            <a:endParaRPr b="1" i="0" sz="2300" u="none" cap="none" strike="noStrike">
              <a:solidFill>
                <a:srgbClr val="FFDE59"/>
              </a:solidFill>
              <a:latin typeface="Open Sans"/>
              <a:ea typeface="Open Sans"/>
              <a:cs typeface="Open Sans"/>
              <a:sym typeface="Open Sans"/>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219" name="Shape 219"/>
        <p:cNvGrpSpPr/>
        <p:nvPr/>
      </p:nvGrpSpPr>
      <p:grpSpPr>
        <a:xfrm>
          <a:off x="0" y="0"/>
          <a:ext cx="0" cy="0"/>
          <a:chOff x="0" y="0"/>
          <a:chExt cx="0" cy="0"/>
        </a:xfrm>
      </p:grpSpPr>
      <p:sp>
        <p:nvSpPr>
          <p:cNvPr id="220" name="Google Shape;220;p15"/>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1" name="Google Shape;221;p15"/>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2" name="Google Shape;222;p15"/>
          <p:cNvSpPr txBox="1"/>
          <p:nvPr/>
        </p:nvSpPr>
        <p:spPr>
          <a:xfrm>
            <a:off x="3179925" y="298050"/>
            <a:ext cx="5445000" cy="38790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l-GR" sz="3000" u="none" cap="none" strike="noStrike">
                <a:solidFill>
                  <a:srgbClr val="004993"/>
                </a:solidFill>
                <a:latin typeface="Open Sans"/>
                <a:ea typeface="Open Sans"/>
                <a:cs typeface="Open Sans"/>
                <a:sym typeface="Open Sans"/>
              </a:rPr>
              <a:t>Προωθούν τη διαφοροποιημένη μάθηση:</a:t>
            </a:r>
            <a:endParaRPr b="0" i="0" sz="30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0" i="0" lang="el-GR" sz="2000" u="none" cap="none" strike="noStrike">
                <a:solidFill>
                  <a:srgbClr val="004993"/>
                </a:solidFill>
                <a:latin typeface="Open Sans"/>
                <a:ea typeface="Open Sans"/>
                <a:cs typeface="Open Sans"/>
                <a:sym typeface="Open Sans"/>
              </a:rPr>
              <a:t>Οι ΑΕΠ είναι προσβάσιμοι από οποιοδήποτε μέρος, ανά πάσα στιγμή, με απεριόριστες δυνατότητες επανάληψης (και μην υποτιμάτε την αξία</a:t>
            </a:r>
            <a:r>
              <a:rPr b="0" i="0" lang="el-GR" sz="2000" u="none" cap="none" strike="noStrike">
                <a:solidFill>
                  <a:srgbClr val="004993"/>
                </a:solidFill>
                <a:latin typeface="Open Sans"/>
                <a:ea typeface="Open Sans"/>
                <a:cs typeface="Open Sans"/>
                <a:sym typeface="Open Sans"/>
              </a:rPr>
              <a:t> της </a:t>
            </a:r>
            <a:r>
              <a:rPr b="0" i="0" lang="el-GR" sz="2000" u="none" cap="none" strike="noStrike">
                <a:solidFill>
                  <a:srgbClr val="004993"/>
                </a:solidFill>
                <a:latin typeface="Open Sans"/>
                <a:ea typeface="Open Sans"/>
                <a:cs typeface="Open Sans"/>
                <a:sym typeface="Open Sans"/>
              </a:rPr>
              <a:t>επανάληψης!) και σε διαφορετικές μορφές που μπορούν να χρησιμοποιηθούν από ποικίλες συσκευές</a:t>
            </a:r>
            <a:r>
              <a:rPr lang="el-GR" sz="2000">
                <a:solidFill>
                  <a:srgbClr val="004993"/>
                </a:solidFill>
                <a:latin typeface="Open Sans"/>
                <a:ea typeface="Open Sans"/>
                <a:cs typeface="Open Sans"/>
                <a:sym typeface="Open Sans"/>
              </a:rPr>
              <a:t>. Οι ΑΕΠ επίσης υποστηρίζουν ανεπίσημους και ημιεπίσημους εκπαιδευτικούς χώρους.</a:t>
            </a:r>
            <a:endParaRPr b="0" i="0" sz="1600" u="none" cap="none" strike="noStrike">
              <a:solidFill>
                <a:srgbClr val="000000"/>
              </a:solidFill>
              <a:latin typeface="Arial"/>
              <a:ea typeface="Arial"/>
              <a:cs typeface="Arial"/>
              <a:sym typeface="Arial"/>
            </a:endParaRPr>
          </a:p>
        </p:txBody>
      </p:sp>
      <p:cxnSp>
        <p:nvCxnSpPr>
          <p:cNvPr id="223" name="Google Shape;223;p15"/>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224" name="Google Shape;224;p15"/>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225" name="Google Shape;225;p15"/>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6" name="Google Shape;226;p15"/>
          <p:cNvSpPr txBox="1"/>
          <p:nvPr/>
        </p:nvSpPr>
        <p:spPr>
          <a:xfrm>
            <a:off x="65900" y="1671450"/>
            <a:ext cx="2904600" cy="1259400"/>
          </a:xfrm>
          <a:prstGeom prst="rect">
            <a:avLst/>
          </a:prstGeom>
          <a:noFill/>
          <a:ln>
            <a:noFill/>
          </a:ln>
        </p:spPr>
        <p:txBody>
          <a:bodyPr anchorCtr="0" anchor="t" bIns="91425" lIns="91425" spcFirstLastPara="1" rIns="91425" wrap="square" tIns="91425">
            <a:spAutoFit/>
          </a:bodyPr>
          <a:lstStyle/>
          <a:p>
            <a:pPr indent="0" lvl="0" marL="0" marR="38100" rtl="0" algn="l">
              <a:lnSpc>
                <a:spcPct val="128571"/>
              </a:lnSpc>
              <a:spcBef>
                <a:spcPts val="0"/>
              </a:spcBef>
              <a:spcAft>
                <a:spcPts val="0"/>
              </a:spcAft>
              <a:buClr>
                <a:schemeClr val="dk1"/>
              </a:buClr>
              <a:buSzPts val="1100"/>
              <a:buFont typeface="Arial"/>
              <a:buNone/>
            </a:pPr>
            <a:r>
              <a:rPr b="1" lang="el-GR" sz="2000">
                <a:solidFill>
                  <a:schemeClr val="lt1"/>
                </a:solidFill>
                <a:latin typeface="Open Sans"/>
                <a:ea typeface="Open Sans"/>
                <a:cs typeface="Open Sans"/>
                <a:sym typeface="Open Sans"/>
              </a:rPr>
              <a:t> Οφέλη Ανοιχτής</a:t>
            </a:r>
            <a:r>
              <a:rPr b="1" lang="el-GR" sz="2000">
                <a:solidFill>
                  <a:schemeClr val="lt1"/>
                </a:solidFill>
                <a:latin typeface="Open Sans"/>
                <a:ea typeface="Open Sans"/>
                <a:cs typeface="Open Sans"/>
                <a:sym typeface="Open Sans"/>
              </a:rPr>
              <a:t> Εκπαίδευσης για</a:t>
            </a:r>
            <a:endParaRPr b="1" i="0" sz="2300" u="none" cap="none" strike="noStrike">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700"/>
              <a:buFont typeface="Arial"/>
              <a:buNone/>
            </a:pPr>
            <a:r>
              <a:rPr b="1" i="0" lang="el-GR" sz="2300" u="none" cap="none" strike="noStrike">
                <a:solidFill>
                  <a:srgbClr val="FFDE59"/>
                </a:solidFill>
                <a:latin typeface="Open Sans"/>
                <a:ea typeface="Open Sans"/>
                <a:cs typeface="Open Sans"/>
                <a:sym typeface="Open Sans"/>
              </a:rPr>
              <a:t>μαθητές</a:t>
            </a:r>
            <a:endParaRPr b="1" i="0" sz="2300" u="none" cap="none" strike="noStrike">
              <a:solidFill>
                <a:srgbClr val="FFDE59"/>
              </a:solidFill>
              <a:latin typeface="Open Sans"/>
              <a:ea typeface="Open Sans"/>
              <a:cs typeface="Open Sans"/>
              <a:sym typeface="Open Sans"/>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230" name="Shape 230"/>
        <p:cNvGrpSpPr/>
        <p:nvPr/>
      </p:nvGrpSpPr>
      <p:grpSpPr>
        <a:xfrm>
          <a:off x="0" y="0"/>
          <a:ext cx="0" cy="0"/>
          <a:chOff x="0" y="0"/>
          <a:chExt cx="0" cy="0"/>
        </a:xfrm>
      </p:grpSpPr>
      <p:sp>
        <p:nvSpPr>
          <p:cNvPr id="231" name="Google Shape;231;p16"/>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2" name="Google Shape;232;p16"/>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3" name="Google Shape;233;p16"/>
          <p:cNvSpPr txBox="1"/>
          <p:nvPr/>
        </p:nvSpPr>
        <p:spPr>
          <a:xfrm>
            <a:off x="3215154" y="565653"/>
            <a:ext cx="5445000" cy="3570178"/>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l-GR" sz="3000" u="none" cap="none" strike="noStrike">
                <a:solidFill>
                  <a:srgbClr val="004993"/>
                </a:solidFill>
                <a:latin typeface="Open Sans"/>
                <a:ea typeface="Open Sans"/>
                <a:cs typeface="Open Sans"/>
                <a:sym typeface="Open Sans"/>
              </a:rPr>
              <a:t>Προωθούν τη δια βίου μάθηση:</a:t>
            </a:r>
            <a:r>
              <a:rPr b="0" i="0" lang="el-GR" sz="3000" u="none" cap="none" strike="noStrike">
                <a:solidFill>
                  <a:srgbClr val="004993"/>
                </a:solidFill>
                <a:latin typeface="Open Sans"/>
                <a:ea typeface="Open Sans"/>
                <a:cs typeface="Open Sans"/>
                <a:sym typeface="Open Sans"/>
              </a:rPr>
              <a:t> </a:t>
            </a:r>
            <a:br>
              <a:rPr b="0" i="0" lang="el-GR" sz="3300" u="none" cap="none" strike="noStrike">
                <a:solidFill>
                  <a:srgbClr val="004993"/>
                </a:solidFill>
                <a:latin typeface="Open Sans"/>
                <a:ea typeface="Open Sans"/>
                <a:cs typeface="Open Sans"/>
                <a:sym typeface="Open Sans"/>
              </a:rPr>
            </a:br>
            <a:r>
              <a:rPr b="0" i="0" lang="el-GR" sz="2400" u="none" cap="none" strike="noStrike">
                <a:solidFill>
                  <a:srgbClr val="004993"/>
                </a:solidFill>
                <a:latin typeface="Open Sans"/>
                <a:ea typeface="Open Sans"/>
                <a:cs typeface="Open Sans"/>
                <a:sym typeface="Open Sans"/>
              </a:rPr>
              <a:t>Οι ΑΕΠ είναι διαθέσιμοι στον οποιονδήποτε ανεξαρτήτου ηλικίας, από οπουδήποτε και για οποιαδήποτε στιγμή θελήσει να μάθει κάτι ή να ανατρέξει σε κάτι που χρειάζεται επανάληψη.</a:t>
            </a:r>
            <a:endParaRPr b="0" i="0" sz="17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600"/>
              <a:buFont typeface="Arial"/>
              <a:buNone/>
            </a:pPr>
            <a:r>
              <a:t/>
            </a:r>
            <a:endParaRPr b="0" i="0" sz="1600" u="none" cap="none" strike="noStrike">
              <a:solidFill>
                <a:srgbClr val="000000"/>
              </a:solidFill>
              <a:latin typeface="Arial"/>
              <a:ea typeface="Arial"/>
              <a:cs typeface="Arial"/>
              <a:sym typeface="Arial"/>
            </a:endParaRPr>
          </a:p>
        </p:txBody>
      </p:sp>
      <p:cxnSp>
        <p:nvCxnSpPr>
          <p:cNvPr id="234" name="Google Shape;234;p16"/>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235" name="Google Shape;235;p16"/>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236" name="Google Shape;236;p16"/>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7" name="Google Shape;237;p16"/>
          <p:cNvSpPr txBox="1"/>
          <p:nvPr/>
        </p:nvSpPr>
        <p:spPr>
          <a:xfrm>
            <a:off x="65900" y="1671450"/>
            <a:ext cx="2904600" cy="1259400"/>
          </a:xfrm>
          <a:prstGeom prst="rect">
            <a:avLst/>
          </a:prstGeom>
          <a:noFill/>
          <a:ln>
            <a:noFill/>
          </a:ln>
        </p:spPr>
        <p:txBody>
          <a:bodyPr anchorCtr="0" anchor="t" bIns="91425" lIns="91425" spcFirstLastPara="1" rIns="91425" wrap="square" tIns="91425">
            <a:spAutoFit/>
          </a:bodyPr>
          <a:lstStyle/>
          <a:p>
            <a:pPr indent="0" lvl="0" marL="0" marR="38100" rtl="0" algn="l">
              <a:lnSpc>
                <a:spcPct val="128571"/>
              </a:lnSpc>
              <a:spcBef>
                <a:spcPts val="0"/>
              </a:spcBef>
              <a:spcAft>
                <a:spcPts val="0"/>
              </a:spcAft>
              <a:buClr>
                <a:schemeClr val="dk1"/>
              </a:buClr>
              <a:buSzPts val="1100"/>
              <a:buFont typeface="Arial"/>
              <a:buNone/>
            </a:pPr>
            <a:r>
              <a:rPr b="1" lang="el-GR" sz="2000">
                <a:solidFill>
                  <a:schemeClr val="lt1"/>
                </a:solidFill>
                <a:latin typeface="Open Sans"/>
                <a:ea typeface="Open Sans"/>
                <a:cs typeface="Open Sans"/>
                <a:sym typeface="Open Sans"/>
              </a:rPr>
              <a:t> Οφέλη Ανοιχτής</a:t>
            </a:r>
            <a:r>
              <a:rPr b="1" lang="el-GR" sz="2000">
                <a:solidFill>
                  <a:schemeClr val="lt1"/>
                </a:solidFill>
                <a:latin typeface="Open Sans"/>
                <a:ea typeface="Open Sans"/>
                <a:cs typeface="Open Sans"/>
                <a:sym typeface="Open Sans"/>
              </a:rPr>
              <a:t> Εκπαίδευσης για</a:t>
            </a:r>
            <a:endParaRPr b="1" i="0" sz="2300" u="none" cap="none" strike="noStrike">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700"/>
              <a:buFont typeface="Arial"/>
              <a:buNone/>
            </a:pPr>
            <a:r>
              <a:rPr b="1" i="0" lang="el-GR" sz="2300" u="none" cap="none" strike="noStrike">
                <a:solidFill>
                  <a:srgbClr val="FFDE59"/>
                </a:solidFill>
                <a:latin typeface="Open Sans"/>
                <a:ea typeface="Open Sans"/>
                <a:cs typeface="Open Sans"/>
                <a:sym typeface="Open Sans"/>
              </a:rPr>
              <a:t>μαθητές</a:t>
            </a:r>
            <a:endParaRPr b="1" i="0" sz="2300" u="none" cap="none" strike="noStrike">
              <a:solidFill>
                <a:srgbClr val="FFDE59"/>
              </a:solidFill>
              <a:latin typeface="Open Sans"/>
              <a:ea typeface="Open Sans"/>
              <a:cs typeface="Open Sans"/>
              <a:sym typeface="Open Sans"/>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241" name="Shape 241"/>
        <p:cNvGrpSpPr/>
        <p:nvPr/>
      </p:nvGrpSpPr>
      <p:grpSpPr>
        <a:xfrm>
          <a:off x="0" y="0"/>
          <a:ext cx="0" cy="0"/>
          <a:chOff x="0" y="0"/>
          <a:chExt cx="0" cy="0"/>
        </a:xfrm>
      </p:grpSpPr>
      <p:sp>
        <p:nvSpPr>
          <p:cNvPr id="242" name="Google Shape;242;p17"/>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3" name="Google Shape;243;p17"/>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4" name="Google Shape;244;p17"/>
          <p:cNvSpPr txBox="1"/>
          <p:nvPr/>
        </p:nvSpPr>
        <p:spPr>
          <a:xfrm>
            <a:off x="3214225" y="1177550"/>
            <a:ext cx="5405400" cy="2670701"/>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l-GR" sz="3000" u="none" cap="none" strike="noStrike">
                <a:solidFill>
                  <a:srgbClr val="004993"/>
                </a:solidFill>
                <a:latin typeface="Open Sans"/>
                <a:ea typeface="Open Sans"/>
                <a:cs typeface="Open Sans"/>
                <a:sym typeface="Open Sans"/>
              </a:rPr>
              <a:t>Εξοικονομούν κόστος: </a:t>
            </a:r>
            <a:br>
              <a:rPr b="1" i="0" lang="el-GR" sz="3600" u="none" cap="none" strike="noStrike">
                <a:solidFill>
                  <a:srgbClr val="004993"/>
                </a:solidFill>
                <a:latin typeface="Open Sans"/>
                <a:ea typeface="Open Sans"/>
                <a:cs typeface="Open Sans"/>
                <a:sym typeface="Open Sans"/>
              </a:rPr>
            </a:br>
            <a:r>
              <a:rPr b="0" i="0" lang="el-GR" sz="2400" u="none" cap="none" strike="noStrike">
                <a:solidFill>
                  <a:srgbClr val="004993"/>
                </a:solidFill>
                <a:latin typeface="Open Sans"/>
                <a:ea typeface="Open Sans"/>
                <a:cs typeface="Open Sans"/>
                <a:sym typeface="Open Sans"/>
              </a:rPr>
              <a:t>Το υψηλό κόστος ενδέχεται να οδηγήσει τους μαθητές στη χρήση παλαιότερων εκδόσεων · με τους ΑΕΠ, δε τίθεται τέτοιο θέμα.</a:t>
            </a:r>
            <a:endParaRPr b="1" i="0" sz="14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700"/>
              <a:buFont typeface="Arial"/>
              <a:buNone/>
            </a:pPr>
            <a:r>
              <a:t/>
            </a:r>
            <a:endParaRPr b="0" i="0" sz="17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600"/>
              <a:buFont typeface="Arial"/>
              <a:buNone/>
            </a:pPr>
            <a:r>
              <a:t/>
            </a:r>
            <a:endParaRPr b="0" i="0" sz="1600" u="none" cap="none" strike="noStrike">
              <a:solidFill>
                <a:srgbClr val="000000"/>
              </a:solidFill>
              <a:latin typeface="Arial"/>
              <a:ea typeface="Arial"/>
              <a:cs typeface="Arial"/>
              <a:sym typeface="Arial"/>
            </a:endParaRPr>
          </a:p>
        </p:txBody>
      </p:sp>
      <p:cxnSp>
        <p:nvCxnSpPr>
          <p:cNvPr id="245" name="Google Shape;245;p17"/>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246" name="Google Shape;246;p17"/>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247" name="Google Shape;247;p17"/>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8" name="Google Shape;248;p17"/>
          <p:cNvSpPr txBox="1"/>
          <p:nvPr/>
        </p:nvSpPr>
        <p:spPr>
          <a:xfrm>
            <a:off x="65900" y="1671450"/>
            <a:ext cx="2904600" cy="1259400"/>
          </a:xfrm>
          <a:prstGeom prst="rect">
            <a:avLst/>
          </a:prstGeom>
          <a:noFill/>
          <a:ln>
            <a:noFill/>
          </a:ln>
        </p:spPr>
        <p:txBody>
          <a:bodyPr anchorCtr="0" anchor="t" bIns="91425" lIns="91425" spcFirstLastPara="1" rIns="91425" wrap="square" tIns="91425">
            <a:spAutoFit/>
          </a:bodyPr>
          <a:lstStyle/>
          <a:p>
            <a:pPr indent="0" lvl="0" marL="0" marR="38100" rtl="0" algn="l">
              <a:lnSpc>
                <a:spcPct val="128571"/>
              </a:lnSpc>
              <a:spcBef>
                <a:spcPts val="0"/>
              </a:spcBef>
              <a:spcAft>
                <a:spcPts val="0"/>
              </a:spcAft>
              <a:buClr>
                <a:schemeClr val="dk1"/>
              </a:buClr>
              <a:buSzPts val="1100"/>
              <a:buFont typeface="Arial"/>
              <a:buNone/>
            </a:pPr>
            <a:r>
              <a:rPr b="1" lang="el-GR" sz="2000">
                <a:solidFill>
                  <a:schemeClr val="lt1"/>
                </a:solidFill>
                <a:latin typeface="Open Sans"/>
                <a:ea typeface="Open Sans"/>
                <a:cs typeface="Open Sans"/>
                <a:sym typeface="Open Sans"/>
              </a:rPr>
              <a:t> Οφέλη Ανοιχτής</a:t>
            </a:r>
            <a:r>
              <a:rPr b="1" lang="el-GR" sz="2000">
                <a:solidFill>
                  <a:schemeClr val="lt1"/>
                </a:solidFill>
                <a:latin typeface="Open Sans"/>
                <a:ea typeface="Open Sans"/>
                <a:cs typeface="Open Sans"/>
                <a:sym typeface="Open Sans"/>
              </a:rPr>
              <a:t> Εκπαίδευσης για</a:t>
            </a:r>
            <a:endParaRPr b="1" i="0" sz="2300" u="none" cap="none" strike="noStrike">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700"/>
              <a:buFont typeface="Arial"/>
              <a:buNone/>
            </a:pPr>
            <a:r>
              <a:rPr b="1" i="0" lang="el-GR" sz="2300" u="none" cap="none" strike="noStrike">
                <a:solidFill>
                  <a:srgbClr val="FFDE59"/>
                </a:solidFill>
                <a:latin typeface="Open Sans"/>
                <a:ea typeface="Open Sans"/>
                <a:cs typeface="Open Sans"/>
                <a:sym typeface="Open Sans"/>
              </a:rPr>
              <a:t>μαθητές</a:t>
            </a:r>
            <a:endParaRPr b="1" i="0" sz="2300" u="none" cap="none" strike="noStrike">
              <a:solidFill>
                <a:srgbClr val="FFDE59"/>
              </a:solidFill>
              <a:latin typeface="Open Sans"/>
              <a:ea typeface="Open Sans"/>
              <a:cs typeface="Open Sans"/>
              <a:sym typeface="Open Sans"/>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252" name="Shape 252"/>
        <p:cNvGrpSpPr/>
        <p:nvPr/>
      </p:nvGrpSpPr>
      <p:grpSpPr>
        <a:xfrm>
          <a:off x="0" y="0"/>
          <a:ext cx="0" cy="0"/>
          <a:chOff x="0" y="0"/>
          <a:chExt cx="0" cy="0"/>
        </a:xfrm>
      </p:grpSpPr>
      <p:sp>
        <p:nvSpPr>
          <p:cNvPr id="253" name="Google Shape;253;p18"/>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4" name="Google Shape;254;p18"/>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5" name="Google Shape;255;p18"/>
          <p:cNvSpPr txBox="1"/>
          <p:nvPr/>
        </p:nvSpPr>
        <p:spPr>
          <a:xfrm>
            <a:off x="3194250" y="128188"/>
            <a:ext cx="5781900" cy="42591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1200"/>
              <a:buFont typeface="Arial"/>
              <a:buNone/>
            </a:pPr>
            <a:r>
              <a:rPr b="1" i="0" lang="el-GR" u="none" cap="none" strike="noStrike">
                <a:solidFill>
                  <a:srgbClr val="004993"/>
                </a:solidFill>
                <a:latin typeface="Open Sans"/>
                <a:ea typeface="Open Sans"/>
                <a:cs typeface="Open Sans"/>
                <a:sym typeface="Open Sans"/>
              </a:rPr>
              <a:t>Ενισχύουν τις μαθησιακές ευκαιρίες:</a:t>
            </a:r>
            <a:r>
              <a:rPr b="0" i="0" lang="el-GR" u="none" cap="none" strike="noStrike">
                <a:solidFill>
                  <a:srgbClr val="004993"/>
                </a:solidFill>
                <a:latin typeface="Open Sans"/>
                <a:ea typeface="Open Sans"/>
                <a:cs typeface="Open Sans"/>
                <a:sym typeface="Open Sans"/>
              </a:rPr>
              <a:t> Οι φοιτητές που αξιοποιούν τους ΑΕΠ, αποδίδουν το ίδιο καλά ή καλύτερα, απο τους φοιτητές που χρησιμοποιούν παραδοσιακό υλικό μάθησης..</a:t>
            </a:r>
            <a:endParaRPr b="0" i="0" sz="1600" u="none" cap="none" strike="noStrike">
              <a:solidFill>
                <a:srgbClr val="000000"/>
              </a:solidFill>
              <a:latin typeface="Arial"/>
              <a:ea typeface="Arial"/>
              <a:cs typeface="Arial"/>
              <a:sym typeface="Arial"/>
            </a:endParaRPr>
          </a:p>
          <a:p>
            <a:pPr indent="0" lvl="0" marL="0" marR="0" rtl="0" algn="l">
              <a:lnSpc>
                <a:spcPct val="115000"/>
              </a:lnSpc>
              <a:spcBef>
                <a:spcPts val="0"/>
              </a:spcBef>
              <a:spcAft>
                <a:spcPts val="0"/>
              </a:spcAft>
              <a:buClr>
                <a:srgbClr val="000000"/>
              </a:buClr>
              <a:buSzPts val="1400"/>
              <a:buFont typeface="Arial"/>
              <a:buNone/>
            </a:pPr>
            <a:r>
              <a:t/>
            </a:r>
            <a:endParaRPr b="0" i="0" sz="16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200"/>
              <a:buFont typeface="Arial"/>
              <a:buNone/>
            </a:pPr>
            <a:r>
              <a:rPr b="1" i="0" lang="el-GR" u="none" cap="none" strike="noStrike">
                <a:solidFill>
                  <a:srgbClr val="004993"/>
                </a:solidFill>
                <a:latin typeface="Open Sans"/>
                <a:ea typeface="Open Sans"/>
                <a:cs typeface="Open Sans"/>
                <a:sym typeface="Open Sans"/>
              </a:rPr>
              <a:t>Εξασφαλίζουν ετοιμότητα:</a:t>
            </a:r>
            <a:r>
              <a:rPr b="1" i="0" lang="el-GR" sz="1600" u="none" cap="none" strike="noStrike">
                <a:solidFill>
                  <a:srgbClr val="004993"/>
                </a:solidFill>
                <a:latin typeface="Open Sans"/>
                <a:ea typeface="Open Sans"/>
                <a:cs typeface="Open Sans"/>
                <a:sym typeface="Open Sans"/>
              </a:rPr>
              <a:t> </a:t>
            </a:r>
            <a:r>
              <a:rPr b="0" i="0" lang="el-GR" u="none" cap="none" strike="noStrike">
                <a:solidFill>
                  <a:srgbClr val="004993"/>
                </a:solidFill>
                <a:latin typeface="Open Sans"/>
                <a:ea typeface="Open Sans"/>
                <a:cs typeface="Open Sans"/>
                <a:sym typeface="Open Sans"/>
              </a:rPr>
              <a:t>Οι ΑΕΠ μπορούν να είναι διαθέσιμοι από την αρχή των μαθημάτων, γεγονός που σημαίνει ότι οι φοιτητές μπορούν να αρχίσουν να προετοιμάζονται αμέσως.</a:t>
            </a:r>
            <a:endParaRPr b="0" i="0" sz="16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chemeClr val="dk1"/>
              </a:buClr>
              <a:buSzPts val="1100"/>
              <a:buFont typeface="Arial"/>
              <a:buNone/>
            </a:pPr>
            <a:r>
              <a:t/>
            </a:r>
            <a:endParaRPr b="0" i="0" sz="16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200"/>
              <a:buFont typeface="Arial"/>
              <a:buNone/>
            </a:pPr>
            <a:r>
              <a:rPr b="1" i="0" lang="el-GR" u="none" cap="none" strike="noStrike">
                <a:solidFill>
                  <a:srgbClr val="004993"/>
                </a:solidFill>
                <a:latin typeface="Open Sans"/>
                <a:ea typeface="Open Sans"/>
                <a:cs typeface="Open Sans"/>
                <a:sym typeface="Open Sans"/>
              </a:rPr>
              <a:t>Βελτιώνουν την ποιότητα:</a:t>
            </a:r>
            <a:r>
              <a:rPr b="0" i="0" lang="el-GR" u="none" cap="none" strike="noStrike">
                <a:solidFill>
                  <a:srgbClr val="004993"/>
                </a:solidFill>
                <a:latin typeface="Open Sans"/>
                <a:ea typeface="Open Sans"/>
                <a:cs typeface="Open Sans"/>
                <a:sym typeface="Open Sans"/>
              </a:rPr>
              <a:t> Οι ΑΕΠ επιτρέπουν τη βελτίωση</a:t>
            </a:r>
            <a:r>
              <a:rPr b="0" i="0" lang="el-GR" u="none" cap="none" strike="noStrike">
                <a:solidFill>
                  <a:srgbClr val="004993"/>
                </a:solidFill>
                <a:latin typeface="Open Sans"/>
                <a:ea typeface="Open Sans"/>
                <a:cs typeface="Open Sans"/>
                <a:sym typeface="Open Sans"/>
              </a:rPr>
              <a:t> της </a:t>
            </a:r>
            <a:r>
              <a:rPr b="0" i="0" lang="el-GR" u="none" cap="none" strike="noStrike">
                <a:solidFill>
                  <a:srgbClr val="004993"/>
                </a:solidFill>
                <a:latin typeface="Open Sans"/>
                <a:ea typeface="Open Sans"/>
                <a:cs typeface="Open Sans"/>
                <a:sym typeface="Open Sans"/>
              </a:rPr>
              <a:t>ποιότητας με συνεχείς ενημερώσεις, σε συνδυασμό με τη γρήγορη διάδοση </a:t>
            </a:r>
            <a:r>
              <a:rPr b="0" i="0" lang="el-GR" u="none" cap="none" strike="noStrike">
                <a:solidFill>
                  <a:srgbClr val="004993"/>
                </a:solidFill>
                <a:latin typeface="Open Sans"/>
                <a:ea typeface="Open Sans"/>
                <a:cs typeface="Open Sans"/>
                <a:sym typeface="Open Sans"/>
              </a:rPr>
              <a:t>της </a:t>
            </a:r>
            <a:r>
              <a:rPr b="0" i="0" lang="el-GR" u="none" cap="none" strike="noStrike">
                <a:solidFill>
                  <a:srgbClr val="004993"/>
                </a:solidFill>
                <a:latin typeface="Open Sans"/>
                <a:ea typeface="Open Sans"/>
                <a:cs typeface="Open Sans"/>
                <a:sym typeface="Open Sans"/>
              </a:rPr>
              <a:t>πληροφορίας, διασφαλίζοντας ότι οι πληροφορίες είναι επικαιροποιημένες.</a:t>
            </a:r>
            <a:endParaRPr b="0" i="0" sz="1600" u="none" cap="none" strike="noStrike">
              <a:solidFill>
                <a:srgbClr val="000000"/>
              </a:solidFill>
              <a:latin typeface="Arial"/>
              <a:ea typeface="Arial"/>
              <a:cs typeface="Arial"/>
              <a:sym typeface="Arial"/>
            </a:endParaRPr>
          </a:p>
          <a:p>
            <a:pPr indent="0" lvl="0" marL="0" marR="0" rtl="0" algn="l">
              <a:lnSpc>
                <a:spcPct val="115000"/>
              </a:lnSpc>
              <a:spcBef>
                <a:spcPts val="0"/>
              </a:spcBef>
              <a:spcAft>
                <a:spcPts val="0"/>
              </a:spcAft>
              <a:buClr>
                <a:srgbClr val="000000"/>
              </a:buClr>
              <a:buSzPts val="1400"/>
              <a:buFont typeface="Arial"/>
              <a:buNone/>
            </a:pPr>
            <a:r>
              <a:t/>
            </a:r>
            <a:endParaRPr b="0" i="0" sz="16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200"/>
              <a:buFont typeface="Arial"/>
              <a:buNone/>
            </a:pPr>
            <a:r>
              <a:rPr b="1" i="0" lang="el-GR" u="none" cap="none" strike="noStrike">
                <a:solidFill>
                  <a:srgbClr val="004993"/>
                </a:solidFill>
                <a:latin typeface="Open Sans"/>
                <a:ea typeface="Open Sans"/>
                <a:cs typeface="Open Sans"/>
                <a:sym typeface="Open Sans"/>
              </a:rPr>
              <a:t>Επιβραβεύουν τις ανοικτές πρακτικές:</a:t>
            </a:r>
            <a:r>
              <a:rPr b="0" i="0" lang="el-GR" u="none" cap="none" strike="noStrike">
                <a:solidFill>
                  <a:srgbClr val="004993"/>
                </a:solidFill>
                <a:latin typeface="Open Sans"/>
                <a:ea typeface="Open Sans"/>
                <a:cs typeface="Open Sans"/>
                <a:sym typeface="Open Sans"/>
              </a:rPr>
              <a:t>  Οι φοιτητές μπορούν να αναγνωριστούν ως μέρος της συγγραφικής ομάδας και να εκτιμηθούν για τη δουλειά και τις δεξιότητές τους.</a:t>
            </a:r>
            <a:endParaRPr b="0" i="0" sz="1600" u="none" cap="none" strike="noStrike">
              <a:solidFill>
                <a:srgbClr val="000000"/>
              </a:solidFill>
              <a:latin typeface="Arial"/>
              <a:ea typeface="Arial"/>
              <a:cs typeface="Arial"/>
              <a:sym typeface="Arial"/>
            </a:endParaRPr>
          </a:p>
        </p:txBody>
      </p:sp>
      <p:cxnSp>
        <p:nvCxnSpPr>
          <p:cNvPr id="256" name="Google Shape;256;p18"/>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257" name="Google Shape;257;p18"/>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258" name="Google Shape;258;p18"/>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9" name="Google Shape;259;p18"/>
          <p:cNvSpPr txBox="1"/>
          <p:nvPr/>
        </p:nvSpPr>
        <p:spPr>
          <a:xfrm>
            <a:off x="65900" y="1671450"/>
            <a:ext cx="2904600" cy="1259400"/>
          </a:xfrm>
          <a:prstGeom prst="rect">
            <a:avLst/>
          </a:prstGeom>
          <a:noFill/>
          <a:ln>
            <a:noFill/>
          </a:ln>
        </p:spPr>
        <p:txBody>
          <a:bodyPr anchorCtr="0" anchor="t" bIns="91425" lIns="91425" spcFirstLastPara="1" rIns="91425" wrap="square" tIns="91425">
            <a:spAutoFit/>
          </a:bodyPr>
          <a:lstStyle/>
          <a:p>
            <a:pPr indent="0" lvl="0" marL="0" marR="38100" rtl="0" algn="l">
              <a:lnSpc>
                <a:spcPct val="128571"/>
              </a:lnSpc>
              <a:spcBef>
                <a:spcPts val="0"/>
              </a:spcBef>
              <a:spcAft>
                <a:spcPts val="0"/>
              </a:spcAft>
              <a:buClr>
                <a:schemeClr val="dk1"/>
              </a:buClr>
              <a:buSzPts val="1100"/>
              <a:buFont typeface="Arial"/>
              <a:buNone/>
            </a:pPr>
            <a:r>
              <a:rPr b="1" lang="el-GR" sz="2000">
                <a:solidFill>
                  <a:schemeClr val="lt1"/>
                </a:solidFill>
                <a:latin typeface="Open Sans"/>
                <a:ea typeface="Open Sans"/>
                <a:cs typeface="Open Sans"/>
                <a:sym typeface="Open Sans"/>
              </a:rPr>
              <a:t> Οφέλη Ανοιχτής</a:t>
            </a:r>
            <a:r>
              <a:rPr b="1" lang="el-GR" sz="2000">
                <a:solidFill>
                  <a:schemeClr val="lt1"/>
                </a:solidFill>
                <a:latin typeface="Open Sans"/>
                <a:ea typeface="Open Sans"/>
                <a:cs typeface="Open Sans"/>
                <a:sym typeface="Open Sans"/>
              </a:rPr>
              <a:t> Εκπαίδευσης για</a:t>
            </a:r>
            <a:endParaRPr b="1" i="0" sz="2300" u="none" cap="none" strike="noStrike">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700"/>
              <a:buFont typeface="Arial"/>
              <a:buNone/>
            </a:pPr>
            <a:r>
              <a:rPr b="1" i="0" lang="el-GR" sz="2300" u="none" cap="none" strike="noStrike">
                <a:solidFill>
                  <a:srgbClr val="FFDE59"/>
                </a:solidFill>
                <a:latin typeface="Open Sans"/>
                <a:ea typeface="Open Sans"/>
                <a:cs typeface="Open Sans"/>
                <a:sym typeface="Open Sans"/>
              </a:rPr>
              <a:t>μαθητές</a:t>
            </a:r>
            <a:endParaRPr b="1" i="0" sz="2300" u="none" cap="none" strike="noStrike">
              <a:solidFill>
                <a:srgbClr val="FFDE59"/>
              </a:solidFill>
              <a:latin typeface="Open Sans"/>
              <a:ea typeface="Open Sans"/>
              <a:cs typeface="Open Sans"/>
              <a:sym typeface="Open Sans"/>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66" name="Shape 66"/>
        <p:cNvGrpSpPr/>
        <p:nvPr/>
      </p:nvGrpSpPr>
      <p:grpSpPr>
        <a:xfrm>
          <a:off x="0" y="0"/>
          <a:ext cx="0" cy="0"/>
          <a:chOff x="0" y="0"/>
          <a:chExt cx="0" cy="0"/>
        </a:xfrm>
      </p:grpSpPr>
      <p:sp>
        <p:nvSpPr>
          <p:cNvPr id="67" name="Google Shape;67;p2"/>
          <p:cNvSpPr txBox="1"/>
          <p:nvPr/>
        </p:nvSpPr>
        <p:spPr>
          <a:xfrm>
            <a:off x="499525" y="263125"/>
            <a:ext cx="7926000" cy="46638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l-GR" sz="1000" u="none" cap="none" strike="noStrike">
                <a:solidFill>
                  <a:srgbClr val="004993"/>
                </a:solidFill>
                <a:latin typeface="Open Sans"/>
                <a:ea typeface="Open Sans"/>
                <a:cs typeface="Open Sans"/>
                <a:sym typeface="Open Sans"/>
              </a:rPr>
              <a:t>Καλώς ήρθατε σε αυτή την εργαλειοθήκη για τα οφέλη της Ανοικτής Εκπαίδευσης! </a:t>
            </a:r>
            <a:r>
              <a:rPr b="0" i="0" lang="el-GR" sz="800" u="none" cap="none" strike="noStrike">
                <a:solidFill>
                  <a:srgbClr val="004993"/>
                </a:solidFill>
                <a:latin typeface="Open Sans"/>
                <a:ea typeface="Open Sans"/>
                <a:cs typeface="Open Sans"/>
                <a:sym typeface="Open Sans"/>
              </a:rPr>
              <a:t>Πρόκειται για ένα σύνολο εργαλείων (διαφάνειες, φυλλάδια και κάρτες) που ετοιμάστηκαν από </a:t>
            </a:r>
            <a:r>
              <a:rPr b="0" i="0" lang="el-GR" sz="800" u="sng" cap="none" strike="noStrike">
                <a:solidFill>
                  <a:schemeClr val="hlink"/>
                </a:solidFill>
                <a:latin typeface="Open Sans"/>
                <a:ea typeface="Open Sans"/>
                <a:cs typeface="Open Sans"/>
                <a:sym typeface="Open Sans"/>
                <a:hlinkClick r:id="rId3"/>
              </a:rPr>
              <a:t>Ευρωπαϊκό Δίκτυο Βιβλιοθηκονόμων Ανοικτής Εκπαίδευσης (ΕΔΒΑΕ).</a:t>
            </a:r>
            <a:r>
              <a:rPr b="0" i="0" lang="el-GR" sz="800" u="sng" cap="none" strike="noStrike">
                <a:solidFill>
                  <a:schemeClr val="hlink"/>
                </a:solidFill>
                <a:latin typeface="Open Sans"/>
                <a:ea typeface="Open Sans"/>
                <a:cs typeface="Open Sans"/>
                <a:sym typeface="Open Sans"/>
              </a:rPr>
              <a:t> </a:t>
            </a:r>
            <a:r>
              <a:rPr b="0" i="0" lang="el-GR" sz="800" u="none" cap="none" strike="noStrike">
                <a:solidFill>
                  <a:srgbClr val="004993"/>
                </a:solidFill>
                <a:latin typeface="Open Sans"/>
                <a:ea typeface="Open Sans"/>
                <a:cs typeface="Open Sans"/>
                <a:sym typeface="Open Sans"/>
              </a:rPr>
              <a:t>Η εργαλειοθήκη έχει ως στόχο να συμβάλει στην ευαισθητοποίηση για τη σημασία της Ανοικτής Εκπαίδευσης και επισημαίνει τα οφέλη για τους μαθητές, του</a:t>
            </a:r>
            <a:r>
              <a:rPr lang="el-GR" sz="800">
                <a:solidFill>
                  <a:srgbClr val="004993"/>
                </a:solidFill>
                <a:latin typeface="Open Sans"/>
                <a:ea typeface="Open Sans"/>
                <a:cs typeface="Open Sans"/>
                <a:sym typeface="Open Sans"/>
              </a:rPr>
              <a:t>ς διδάσκοντες, τα ιδρύματα, την κοινωνία και τους βιβλιοθηκονόμους.</a:t>
            </a:r>
            <a:endParaRPr b="0" i="0" sz="8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0" i="0" sz="11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800"/>
              <a:buFont typeface="Arial"/>
              <a:buNone/>
            </a:pPr>
            <a:r>
              <a:rPr b="0" i="0" lang="el-GR" sz="800" u="none" cap="none" strike="noStrike">
                <a:solidFill>
                  <a:srgbClr val="004993"/>
                </a:solidFill>
                <a:latin typeface="Open Sans"/>
                <a:ea typeface="Open Sans"/>
                <a:cs typeface="Open Sans"/>
                <a:sym typeface="Open Sans"/>
              </a:rPr>
              <a:t>Αυτή η σειρά διαφανειών περιέχει πρότυπα </a:t>
            </a:r>
            <a:r>
              <a:rPr b="1" i="0" lang="el-GR" sz="800" u="none" cap="none" strike="noStrike">
                <a:solidFill>
                  <a:srgbClr val="004993"/>
                </a:solidFill>
                <a:latin typeface="Open Sans"/>
                <a:ea typeface="Open Sans"/>
                <a:cs typeface="Open Sans"/>
                <a:sym typeface="Open Sans"/>
              </a:rPr>
              <a:t>διαφανειών</a:t>
            </a:r>
            <a:r>
              <a:rPr b="0" i="0" lang="el-GR" sz="800" u="none" cap="none" strike="noStrike">
                <a:solidFill>
                  <a:srgbClr val="004993"/>
                </a:solidFill>
                <a:latin typeface="Open Sans"/>
                <a:ea typeface="Open Sans"/>
                <a:cs typeface="Open Sans"/>
                <a:sym typeface="Open Sans"/>
              </a:rPr>
              <a:t>. </a:t>
            </a:r>
            <a:endParaRPr b="0" i="0" sz="8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chemeClr val="dk1"/>
              </a:buClr>
              <a:buSzPts val="1100"/>
              <a:buFont typeface="Arial"/>
              <a:buNone/>
            </a:pPr>
            <a:r>
              <a:rPr b="1" i="0" lang="el-GR" sz="800" u="none" cap="none" strike="noStrike">
                <a:solidFill>
                  <a:srgbClr val="004993"/>
                </a:solidFill>
                <a:latin typeface="Open Sans"/>
                <a:ea typeface="Open Sans"/>
                <a:cs typeface="Open Sans"/>
                <a:sym typeface="Open Sans"/>
              </a:rPr>
              <a:t>Μπορείτε να χρησιμοποιήσετε τα πρότυπα απευθείας ως έχουν ή να τα προσαρμόσετε στις δικές σας ανάγκες.</a:t>
            </a:r>
            <a:endParaRPr b="1" i="0" sz="8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chemeClr val="dk1"/>
              </a:buClr>
              <a:buSzPts val="1100"/>
              <a:buFont typeface="Arial"/>
              <a:buNone/>
            </a:pPr>
            <a:r>
              <a:rPr b="1" i="0" lang="el-GR" sz="800" u="none" cap="none" strike="noStrike">
                <a:solidFill>
                  <a:srgbClr val="004993"/>
                </a:solidFill>
                <a:latin typeface="Open Sans"/>
                <a:ea typeface="Open Sans"/>
                <a:cs typeface="Open Sans"/>
                <a:sym typeface="Open Sans"/>
              </a:rPr>
              <a:t>Όταν χρησιμοποιείτε το πρότυπο χωρίς προσαρμογή, </a:t>
            </a:r>
            <a:r>
              <a:rPr b="0" i="0" lang="el-GR" sz="800" u="none" cap="none" strike="noStrike">
                <a:solidFill>
                  <a:srgbClr val="004993"/>
                </a:solidFill>
                <a:latin typeface="Open Sans"/>
                <a:ea typeface="Open Sans"/>
                <a:cs typeface="Open Sans"/>
                <a:sym typeface="Open Sans"/>
              </a:rPr>
              <a:t>κατεβάστε ολόκληρη τη σειρά διαφανειών ή τη συγκεκριμένη διαφάνεια που θέλετε να χρησιμοποιήσετε. </a:t>
            </a:r>
            <a:endParaRPr b="0" i="0" sz="8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800"/>
              <a:buFont typeface="Arial"/>
              <a:buNone/>
            </a:pPr>
            <a:r>
              <a:rPr b="1" i="0" lang="el-GR" sz="800" u="none" cap="none" strike="noStrike">
                <a:solidFill>
                  <a:srgbClr val="004993"/>
                </a:solidFill>
                <a:latin typeface="Open Sans"/>
                <a:ea typeface="Open Sans"/>
                <a:cs typeface="Open Sans"/>
                <a:sym typeface="Open Sans"/>
              </a:rPr>
              <a:t>Αν θέλετε να προσαρμόσετε το πρότυπο στις δικές σας ανάγκες, θα πρέπει να:</a:t>
            </a:r>
            <a:endParaRPr b="0" i="0" sz="1400" u="none" cap="none" strike="noStrike">
              <a:solidFill>
                <a:srgbClr val="000000"/>
              </a:solidFill>
              <a:latin typeface="Arial"/>
              <a:ea typeface="Arial"/>
              <a:cs typeface="Arial"/>
              <a:sym typeface="Arial"/>
            </a:endParaRPr>
          </a:p>
          <a:p>
            <a:pPr indent="-285750" lvl="0" marL="457200" marR="0" rtl="0" algn="l">
              <a:lnSpc>
                <a:spcPct val="115000"/>
              </a:lnSpc>
              <a:spcBef>
                <a:spcPts val="0"/>
              </a:spcBef>
              <a:spcAft>
                <a:spcPts val="0"/>
              </a:spcAft>
              <a:buClr>
                <a:srgbClr val="004993"/>
              </a:buClr>
              <a:buSzPts val="900"/>
              <a:buFont typeface="Open Sans"/>
              <a:buChar char="-"/>
            </a:pPr>
            <a:r>
              <a:rPr b="0" i="0" lang="el-GR" sz="800" u="none" cap="none" strike="noStrike">
                <a:solidFill>
                  <a:srgbClr val="004993"/>
                </a:solidFill>
                <a:latin typeface="Open Sans"/>
                <a:ea typeface="Open Sans"/>
                <a:cs typeface="Open Sans"/>
                <a:sym typeface="Open Sans"/>
              </a:rPr>
              <a:t>Κατεβάσετε ένα εργαλείο που θέλετε να χρησιμοποιήσετε</a:t>
            </a:r>
            <a:endParaRPr b="0" i="0" sz="1400" u="none" cap="none" strike="noStrike">
              <a:solidFill>
                <a:srgbClr val="000000"/>
              </a:solidFill>
              <a:latin typeface="Arial"/>
              <a:ea typeface="Arial"/>
              <a:cs typeface="Arial"/>
              <a:sym typeface="Arial"/>
            </a:endParaRPr>
          </a:p>
          <a:p>
            <a:pPr indent="-285750" lvl="0" marL="457200" marR="0" rtl="0" algn="l">
              <a:lnSpc>
                <a:spcPct val="115000"/>
              </a:lnSpc>
              <a:spcBef>
                <a:spcPts val="0"/>
              </a:spcBef>
              <a:spcAft>
                <a:spcPts val="0"/>
              </a:spcAft>
              <a:buClr>
                <a:srgbClr val="004993"/>
              </a:buClr>
              <a:buSzPts val="900"/>
              <a:buFont typeface="Open Sans"/>
              <a:buChar char="-"/>
            </a:pPr>
            <a:r>
              <a:rPr b="0" i="0" lang="el-GR" sz="800" u="none" cap="none" strike="noStrike">
                <a:solidFill>
                  <a:srgbClr val="004993"/>
                </a:solidFill>
                <a:latin typeface="Open Sans"/>
                <a:ea typeface="Open Sans"/>
                <a:cs typeface="Open Sans"/>
                <a:sym typeface="Open Sans"/>
              </a:rPr>
              <a:t>Προσαρμόστε το εργαλείο στις ανάγκες σας (προσθέστε το λογότυπο του οργανισμού σας, κάντε οποιαδήποτε άλλη αλλαγή θεωρείτε κατάλληλη).</a:t>
            </a:r>
            <a:endParaRPr b="0" i="0" sz="1400" u="none" cap="none" strike="noStrike">
              <a:solidFill>
                <a:srgbClr val="000000"/>
              </a:solidFill>
              <a:latin typeface="Arial"/>
              <a:ea typeface="Arial"/>
              <a:cs typeface="Arial"/>
              <a:sym typeface="Arial"/>
            </a:endParaRPr>
          </a:p>
          <a:p>
            <a:pPr indent="-285750" lvl="0" marL="457200" marR="0" rtl="0" algn="l">
              <a:lnSpc>
                <a:spcPct val="115000"/>
              </a:lnSpc>
              <a:spcBef>
                <a:spcPts val="0"/>
              </a:spcBef>
              <a:spcAft>
                <a:spcPts val="0"/>
              </a:spcAft>
              <a:buClr>
                <a:srgbClr val="004993"/>
              </a:buClr>
              <a:buSzPts val="900"/>
              <a:buFont typeface="Open Sans"/>
              <a:buChar char="-"/>
            </a:pPr>
            <a:r>
              <a:rPr b="0" i="0" lang="el-GR" sz="800" u="none" cap="none" strike="noStrike">
                <a:solidFill>
                  <a:srgbClr val="004993"/>
                </a:solidFill>
                <a:latin typeface="Open Sans"/>
                <a:ea typeface="Open Sans"/>
                <a:cs typeface="Open Sans"/>
                <a:sym typeface="Open Sans"/>
              </a:rPr>
              <a:t>Βεβαιωθείτε ότι η προσαρμοσμένη έκδοση έχει μια σημείωση που αναφέρει: «Αυτό το έργο είναι παράγωγο του [όνομα του αρχείου (για παράδειγμα, Greek_1. OE Benefits - ENOEL slides)] [σύνδεσμος στην αρχική πηγή: </a:t>
            </a:r>
            <a:r>
              <a:rPr lang="el-GR" sz="800" u="sng">
                <a:solidFill>
                  <a:schemeClr val="hlink"/>
                </a:solidFill>
                <a:latin typeface="Open Sans"/>
                <a:ea typeface="Open Sans"/>
                <a:cs typeface="Open Sans"/>
                <a:sym typeface="Open Sans"/>
                <a:hlinkClick r:id="rId4"/>
              </a:rPr>
              <a:t> https://doi.org/10.5281/zenodo.5568482</a:t>
            </a:r>
            <a:r>
              <a:rPr b="0" i="0" lang="el-GR" sz="800" u="none" cap="none" strike="noStrike">
                <a:solidFill>
                  <a:srgbClr val="004993"/>
                </a:solidFill>
                <a:latin typeface="Open Sans"/>
                <a:ea typeface="Open Sans"/>
                <a:cs typeface="Open Sans"/>
                <a:sym typeface="Open Sans"/>
              </a:rPr>
              <a:t>], από την </a:t>
            </a:r>
            <a:r>
              <a:rPr b="0" i="0" lang="el-GR" sz="800" u="sng" cap="none" strike="noStrike">
                <a:solidFill>
                  <a:schemeClr val="accent5"/>
                </a:solidFill>
                <a:latin typeface="Open Sans"/>
                <a:ea typeface="Open Sans"/>
                <a:cs typeface="Open Sans"/>
                <a:sym typeface="Open Sans"/>
                <a:hlinkClick r:id="rId5">
                  <a:extLst>
                    <a:ext uri="{A12FA001-AC4F-418D-AE19-62706E023703}">
                      <ahyp:hlinkClr val="tx"/>
                    </a:ext>
                  </a:extLst>
                </a:hlinkClick>
              </a:rPr>
              <a:t>SPARC EUROPE</a:t>
            </a:r>
            <a:r>
              <a:rPr b="0" i="0" lang="el-GR" sz="800" u="none" cap="none" strike="noStrike">
                <a:solidFill>
                  <a:srgbClr val="004993"/>
                </a:solidFill>
                <a:latin typeface="Open Sans"/>
                <a:ea typeface="Open Sans"/>
                <a:cs typeface="Open Sans"/>
                <a:sym typeface="Open Sans"/>
              </a:rPr>
              <a:t> (ENOEL),</a:t>
            </a:r>
            <a:r>
              <a:rPr b="0" i="0" lang="el-GR" sz="800" u="none" cap="none" strike="noStrike">
                <a:solidFill>
                  <a:srgbClr val="004993"/>
                </a:solidFill>
                <a:uFill>
                  <a:noFill/>
                </a:uFill>
                <a:latin typeface="Open Sans"/>
                <a:ea typeface="Open Sans"/>
                <a:cs typeface="Open Sans"/>
                <a:sym typeface="Open Sans"/>
                <a:hlinkClick r:id="rId6">
                  <a:extLst>
                    <a:ext uri="{A12FA001-AC4F-418D-AE19-62706E023703}">
                      <ahyp:hlinkClr val="tx"/>
                    </a:ext>
                  </a:extLst>
                </a:hlinkClick>
              </a:rPr>
              <a:t> </a:t>
            </a:r>
            <a:r>
              <a:rPr b="0" i="0" lang="el-GR" sz="800" u="none" cap="none" strike="noStrike">
                <a:solidFill>
                  <a:srgbClr val="004993"/>
                </a:solidFill>
                <a:latin typeface="Open Sans"/>
                <a:ea typeface="Open Sans"/>
                <a:cs typeface="Open Sans"/>
                <a:sym typeface="Open Sans"/>
              </a:rPr>
              <a:t> </a:t>
            </a:r>
            <a:r>
              <a:rPr b="0" i="0" lang="el-GR" sz="800" u="sng" cap="none" strike="noStrike">
                <a:solidFill>
                  <a:schemeClr val="hlink"/>
                </a:solidFill>
                <a:latin typeface="Open Sans"/>
                <a:ea typeface="Open Sans"/>
                <a:cs typeface="Open Sans"/>
                <a:sym typeface="Open Sans"/>
                <a:hlinkClick r:id="rId7"/>
              </a:rPr>
              <a:t>CC BY</a:t>
            </a:r>
            <a:r>
              <a:rPr b="0" i="0" lang="el-GR" sz="800" u="none" cap="none" strike="noStrike">
                <a:solidFill>
                  <a:srgbClr val="004993"/>
                </a:solidFill>
                <a:latin typeface="Open Sans"/>
                <a:ea typeface="Open Sans"/>
                <a:cs typeface="Open Sans"/>
                <a:sym typeface="Open Sans"/>
              </a:rPr>
              <a:t>." </a:t>
            </a:r>
            <a:endParaRPr b="0" i="0" sz="1400" u="none" cap="none" strike="noStrike">
              <a:solidFill>
                <a:srgbClr val="000000"/>
              </a:solidFill>
              <a:latin typeface="Arial"/>
              <a:ea typeface="Arial"/>
              <a:cs typeface="Arial"/>
              <a:sym typeface="Arial"/>
            </a:endParaRPr>
          </a:p>
          <a:p>
            <a:pPr indent="0" lvl="0" marL="457200" marR="0" rtl="0" algn="l">
              <a:lnSpc>
                <a:spcPct val="115000"/>
              </a:lnSpc>
              <a:spcBef>
                <a:spcPts val="0"/>
              </a:spcBef>
              <a:spcAft>
                <a:spcPts val="0"/>
              </a:spcAft>
              <a:buClr>
                <a:srgbClr val="000000"/>
              </a:buClr>
              <a:buSzPts val="900"/>
              <a:buFont typeface="Arial"/>
              <a:buNone/>
            </a:pPr>
            <a:r>
              <a:t/>
            </a:r>
            <a:endParaRPr b="0" i="0" sz="9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800"/>
              <a:buFont typeface="Arial"/>
              <a:buNone/>
            </a:pPr>
            <a:r>
              <a:rPr b="0" i="0" lang="el-GR" sz="800" u="none" cap="none" strike="noStrike">
                <a:solidFill>
                  <a:srgbClr val="004993"/>
                </a:solidFill>
                <a:latin typeface="Open Sans"/>
                <a:ea typeface="Open Sans"/>
                <a:cs typeface="Open Sans"/>
                <a:sym typeface="Open Sans"/>
              </a:rPr>
              <a:t>Παρακάτω, θα βρείτε μια σύντομη περιγραφή του τρόπου οργάνωσης της συλλογής διαφανειών και προτεινόμενες χρήσεις για συγκεκριμένες σελίδες.</a:t>
            </a:r>
            <a:br>
              <a:rPr b="0" i="0" lang="el-GR" sz="800" u="none" cap="none" strike="noStrike">
                <a:solidFill>
                  <a:srgbClr val="004993"/>
                </a:solidFill>
                <a:latin typeface="Open Sans"/>
                <a:ea typeface="Open Sans"/>
                <a:cs typeface="Open Sans"/>
                <a:sym typeface="Open Sans"/>
              </a:rPr>
            </a:br>
            <a:r>
              <a:rPr b="0" i="0" lang="el-GR" sz="800" u="none" cap="none" strike="noStrike">
                <a:solidFill>
                  <a:srgbClr val="004993"/>
                </a:solidFill>
                <a:latin typeface="Open Sans"/>
                <a:ea typeface="Open Sans"/>
                <a:cs typeface="Open Sans"/>
                <a:sym typeface="Open Sans"/>
              </a:rPr>
              <a:t>Αυτές είναι μόνο προτάσεις· σας ενθαρρύνουμε να επιλέξετε και να δημιουργήσετε εργαλεία προσαρμοσμένα στις ανάγκες σας.</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900"/>
              <a:buFont typeface="Arial"/>
              <a:buNone/>
            </a:pPr>
            <a:r>
              <a:t/>
            </a:r>
            <a:endParaRPr b="0" i="0" sz="9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800"/>
              <a:buFont typeface="Arial"/>
              <a:buNone/>
            </a:pPr>
            <a:r>
              <a:rPr b="1" i="0" lang="el-GR" sz="800" u="none" cap="none" strike="noStrike">
                <a:solidFill>
                  <a:srgbClr val="004993"/>
                </a:solidFill>
                <a:latin typeface="Open Sans"/>
                <a:ea typeface="Open Sans"/>
                <a:cs typeface="Open Sans"/>
                <a:sym typeface="Open Sans"/>
              </a:rPr>
              <a:t>Η διαφάνεια 3 </a:t>
            </a:r>
            <a:r>
              <a:rPr b="0" i="0" lang="el-GR" sz="800" u="none" cap="none" strike="noStrike">
                <a:solidFill>
                  <a:srgbClr val="004993"/>
                </a:solidFill>
                <a:latin typeface="Open Sans"/>
                <a:ea typeface="Open Sans"/>
                <a:cs typeface="Open Sans"/>
                <a:sym typeface="Open Sans"/>
              </a:rPr>
              <a:t>σας δίνει ένα παράδειγμα για το πώς μπορεί να προσαρμοστεί το πρότυπο, συμπεριλαμβανομένης της τοποθέτησης του λογοτύπου του οργανισμού σας και της δήλωσης απόδοσης. </a:t>
            </a:r>
            <a:endParaRPr b="0" i="0" sz="8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chemeClr val="dk1"/>
              </a:buClr>
              <a:buSzPts val="1100"/>
              <a:buFont typeface="Arial"/>
              <a:buNone/>
            </a:pPr>
            <a:r>
              <a:t/>
            </a:r>
            <a:endParaRPr b="0" i="0" sz="8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1" i="0" lang="el-GR" sz="800" u="none" cap="none" strike="noStrike">
                <a:solidFill>
                  <a:srgbClr val="004993"/>
                </a:solidFill>
                <a:latin typeface="Open Sans"/>
                <a:ea typeface="Open Sans"/>
                <a:cs typeface="Open Sans"/>
                <a:sym typeface="Open Sans"/>
              </a:rPr>
              <a:t>Οι διαφάνειες 4-12 </a:t>
            </a:r>
            <a:r>
              <a:rPr b="0" i="0" lang="el-GR" sz="800" u="none" cap="none" strike="noStrike">
                <a:solidFill>
                  <a:srgbClr val="004993"/>
                </a:solidFill>
                <a:latin typeface="Open Sans"/>
                <a:ea typeface="Open Sans"/>
                <a:cs typeface="Open Sans"/>
                <a:sym typeface="Open Sans"/>
              </a:rPr>
              <a:t>χαρακτηρίζονται ως "παρακινήσεις": θέτουν βασικές ερωτήσεις και αναφέρουν τα βασικά στοιχεία των Ανοικτών Εκπαιδευτικών Πόρων (ΑΕΠ). Μπορείτε να τις χρησιμοποιήσετε ως εισαγωγή στην παρουσίασή σας για να κινήσετε την περιέργεια των ενδιαφερομένων.</a:t>
            </a:r>
            <a:endParaRPr b="0" i="0" sz="8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0" i="0" sz="8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800"/>
              <a:buFont typeface="Arial"/>
              <a:buNone/>
            </a:pPr>
            <a:r>
              <a:rPr b="1" i="0" lang="el-GR" sz="800" u="none" cap="none" strike="noStrike">
                <a:solidFill>
                  <a:srgbClr val="004993"/>
                </a:solidFill>
                <a:latin typeface="Open Sans"/>
                <a:ea typeface="Open Sans"/>
                <a:cs typeface="Open Sans"/>
                <a:sym typeface="Open Sans"/>
              </a:rPr>
              <a:t>Οι διαφάνειες 13-</a:t>
            </a:r>
            <a:r>
              <a:rPr b="1" lang="el-GR" sz="800">
                <a:solidFill>
                  <a:srgbClr val="004993"/>
                </a:solidFill>
                <a:latin typeface="Open Sans"/>
                <a:ea typeface="Open Sans"/>
                <a:cs typeface="Open Sans"/>
                <a:sym typeface="Open Sans"/>
              </a:rPr>
              <a:t>51</a:t>
            </a:r>
            <a:r>
              <a:rPr b="1" i="0" lang="el-GR" sz="800" u="none" cap="none" strike="noStrike">
                <a:solidFill>
                  <a:srgbClr val="004993"/>
                </a:solidFill>
                <a:latin typeface="Open Sans"/>
                <a:ea typeface="Open Sans"/>
                <a:cs typeface="Open Sans"/>
                <a:sym typeface="Open Sans"/>
              </a:rPr>
              <a:t> </a:t>
            </a:r>
            <a:r>
              <a:rPr b="0" i="0" lang="el-GR" sz="800" u="none" cap="none" strike="noStrike">
                <a:solidFill>
                  <a:srgbClr val="004993"/>
                </a:solidFill>
                <a:latin typeface="Open Sans"/>
                <a:ea typeface="Open Sans"/>
                <a:cs typeface="Open Sans"/>
                <a:sym typeface="Open Sans"/>
              </a:rPr>
              <a:t>παρουσιάζουν τα οφέλη της ΑΕ γ</a:t>
            </a:r>
            <a:r>
              <a:rPr lang="el-GR" sz="800">
                <a:solidFill>
                  <a:srgbClr val="004993"/>
                </a:solidFill>
                <a:latin typeface="Open Sans"/>
                <a:ea typeface="Open Sans"/>
                <a:cs typeface="Open Sans"/>
                <a:sym typeface="Open Sans"/>
              </a:rPr>
              <a:t>ια πέντε δι</a:t>
            </a:r>
            <a:r>
              <a:rPr b="0" i="0" lang="el-GR" sz="800" u="none" cap="none" strike="noStrike">
                <a:solidFill>
                  <a:srgbClr val="004993"/>
                </a:solidFill>
                <a:latin typeface="Open Sans"/>
                <a:ea typeface="Open Sans"/>
                <a:cs typeface="Open Sans"/>
                <a:sym typeface="Open Sans"/>
              </a:rPr>
              <a:t>αφορετικά ενδιαφερόμενα μέρη: μαθητές (κίτρινο φόντο), διδάσκοντες(πορτοκαλί φόντο), ιδρύματα (τυρκουάζ</a:t>
            </a:r>
            <a:r>
              <a:rPr lang="el-GR" sz="800">
                <a:solidFill>
                  <a:srgbClr val="004993"/>
                </a:solidFill>
                <a:latin typeface="Open Sans"/>
                <a:ea typeface="Open Sans"/>
                <a:cs typeface="Open Sans"/>
                <a:sym typeface="Open Sans"/>
              </a:rPr>
              <a:t> φόντο), για όλους (λευκό φόντο), και για τους βιβλιοθηκονόμους (μπλε φόντο).</a:t>
            </a:r>
            <a:r>
              <a:rPr b="0" i="0" lang="el-GR" sz="800" u="none" cap="none" strike="noStrike">
                <a:solidFill>
                  <a:srgbClr val="004993"/>
                </a:solidFill>
                <a:latin typeface="Open Sans"/>
                <a:ea typeface="Open Sans"/>
                <a:cs typeface="Open Sans"/>
                <a:sym typeface="Open Sans"/>
              </a:rPr>
              <a:t> Μπορείτε να χρησιμοποιήσετε κάθε διαφάνεια για να απευθυνθείτε σε αυτούς τους συγκεκριμένους ενδιαφερόμενους φορείς.</a:t>
            </a:r>
            <a:endParaRPr b="0" i="0" sz="8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900"/>
              <a:buFont typeface="Arial"/>
              <a:buNone/>
            </a:pPr>
            <a:r>
              <a:t/>
            </a:r>
            <a:endParaRPr b="0" i="0" sz="9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1" i="0" lang="el-GR" sz="800" u="none" cap="none" strike="noStrike">
                <a:solidFill>
                  <a:srgbClr val="004993"/>
                </a:solidFill>
                <a:latin typeface="Open Sans"/>
                <a:ea typeface="Open Sans"/>
                <a:cs typeface="Open Sans"/>
                <a:sym typeface="Open Sans"/>
              </a:rPr>
              <a:t>Ανοίγοντας τις διαφάνειες και για κάθε μία από τις ομάδες ενδιαφερομένων </a:t>
            </a:r>
            <a:r>
              <a:rPr b="0" i="0" lang="el-GR" sz="800" u="none" cap="none" strike="noStrike">
                <a:solidFill>
                  <a:srgbClr val="004993"/>
                </a:solidFill>
                <a:latin typeface="Open Sans"/>
                <a:ea typeface="Open Sans"/>
                <a:cs typeface="Open Sans"/>
                <a:sym typeface="Open Sans"/>
              </a:rPr>
              <a:t>(13, 21, 29, 36, 44) διακρίνονται τα πιο σημαντικά οφέλη για την κάθε ομάδα, σύμφωνα με την ΕΔΒΑΕ, και στη συνέχεια παρουσιάζονται μεμονωμένα πλεονεκτήματα σε ξεχωριστές διαφάνειες. </a:t>
            </a:r>
            <a:r>
              <a:rPr b="1" i="0" lang="el-GR" sz="800" u="none" cap="none" strike="noStrike">
                <a:solidFill>
                  <a:srgbClr val="004993"/>
                </a:solidFill>
                <a:latin typeface="Open Sans"/>
                <a:ea typeface="Open Sans"/>
                <a:cs typeface="Open Sans"/>
                <a:sym typeface="Open Sans"/>
              </a:rPr>
              <a:t>Οι διαφάνειες στο τέλος κάθε ομάδας απαριθμούν τα υπόλοιπα οφέλη </a:t>
            </a:r>
            <a:r>
              <a:rPr b="0" i="0" lang="el-GR" sz="800" u="none" cap="none" strike="noStrike">
                <a:solidFill>
                  <a:srgbClr val="004993"/>
                </a:solidFill>
                <a:latin typeface="Open Sans"/>
                <a:ea typeface="Open Sans"/>
                <a:cs typeface="Open Sans"/>
                <a:sym typeface="Open Sans"/>
              </a:rPr>
              <a:t>(διαφάνειες 19-20 για τους μαθητές, 27-28 για τους διδάσκοντες</a:t>
            </a:r>
            <a:r>
              <a:rPr lang="el-GR" sz="800">
                <a:solidFill>
                  <a:srgbClr val="004993"/>
                </a:solidFill>
                <a:latin typeface="Open Sans"/>
                <a:ea typeface="Open Sans"/>
                <a:cs typeface="Open Sans"/>
                <a:sym typeface="Open Sans"/>
              </a:rPr>
              <a:t>, 35 για τα ιδρύματα, 43 για όλους και 50-51 για τους βιβλιοθηκονόμους).</a:t>
            </a:r>
            <a:endParaRPr b="0" i="0" sz="8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900"/>
              <a:buFont typeface="Arial"/>
              <a:buNone/>
            </a:pPr>
            <a:r>
              <a:t/>
            </a:r>
            <a:endParaRPr b="0" i="0" sz="900" u="none" cap="none" strike="noStrike">
              <a:solidFill>
                <a:srgbClr val="000000"/>
              </a:solidFill>
              <a:latin typeface="Open Sans"/>
              <a:ea typeface="Open Sans"/>
              <a:cs typeface="Open Sans"/>
              <a:sym typeface="Open Sans"/>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263" name="Shape 263"/>
        <p:cNvGrpSpPr/>
        <p:nvPr/>
      </p:nvGrpSpPr>
      <p:grpSpPr>
        <a:xfrm>
          <a:off x="0" y="0"/>
          <a:ext cx="0" cy="0"/>
          <a:chOff x="0" y="0"/>
          <a:chExt cx="0" cy="0"/>
        </a:xfrm>
      </p:grpSpPr>
      <p:sp>
        <p:nvSpPr>
          <p:cNvPr id="264" name="Google Shape;264;p19"/>
          <p:cNvSpPr txBox="1"/>
          <p:nvPr/>
        </p:nvSpPr>
        <p:spPr>
          <a:xfrm>
            <a:off x="3038375" y="82950"/>
            <a:ext cx="6034800" cy="43983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1600"/>
              <a:buFont typeface="Arial"/>
              <a:buNone/>
            </a:pPr>
            <a:r>
              <a:rPr b="1" i="0" lang="el-GR" sz="1500" u="none" cap="none" strike="noStrike">
                <a:solidFill>
                  <a:srgbClr val="004993"/>
                </a:solidFill>
                <a:latin typeface="Open Sans"/>
                <a:ea typeface="Open Sans"/>
                <a:cs typeface="Open Sans"/>
                <a:sym typeface="Open Sans"/>
              </a:rPr>
              <a:t>Επιτρέπουν να είναι χωρίς κόστος (αυτό και λίγο παραπάνω)</a:t>
            </a:r>
            <a:r>
              <a:rPr b="0" i="0" lang="el-GR" sz="1500" u="none" cap="none" strike="noStrike">
                <a:solidFill>
                  <a:srgbClr val="004993"/>
                </a:solidFill>
                <a:latin typeface="Open Sans"/>
                <a:ea typeface="Open Sans"/>
                <a:cs typeface="Open Sans"/>
                <a:sym typeface="Open Sans"/>
              </a:rPr>
              <a:t>: ΑΕΠ = ανοικτοί + άδειες. </a:t>
            </a:r>
            <a:endParaRPr b="0" i="0" sz="15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600"/>
              <a:buFont typeface="Arial"/>
              <a:buNone/>
            </a:pPr>
            <a:r>
              <a:t/>
            </a:r>
            <a:endParaRPr b="0" i="0" sz="15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600"/>
              <a:buFont typeface="Arial"/>
              <a:buNone/>
            </a:pPr>
            <a:r>
              <a:rPr b="1" i="0" lang="el-GR" sz="1500" u="none" cap="none" strike="noStrike">
                <a:solidFill>
                  <a:srgbClr val="004993"/>
                </a:solidFill>
                <a:latin typeface="Open Sans"/>
                <a:ea typeface="Open Sans"/>
                <a:cs typeface="Open Sans"/>
                <a:sym typeface="Open Sans"/>
              </a:rPr>
              <a:t>Εξασφαλίζουν καλύτερη εκπαίδευση </a:t>
            </a:r>
            <a:r>
              <a:rPr b="0" i="0" lang="el-GR" sz="1500" u="none" cap="none" strike="noStrike">
                <a:solidFill>
                  <a:srgbClr val="004993"/>
                </a:solidFill>
                <a:latin typeface="Open Sans"/>
                <a:ea typeface="Open Sans"/>
                <a:cs typeface="Open Sans"/>
                <a:sym typeface="Open Sans"/>
              </a:rPr>
              <a:t>= Εξασφάλιση καλύτερου μέλλοντος (</a:t>
            </a:r>
            <a:r>
              <a:rPr b="0" i="0" lang="el-GR" sz="1500" u="sng" cap="none" strike="noStrike">
                <a:solidFill>
                  <a:schemeClr val="hlink"/>
                </a:solidFill>
                <a:latin typeface="Open Sans"/>
                <a:ea typeface="Open Sans"/>
                <a:cs typeface="Open Sans"/>
                <a:sym typeface="Open Sans"/>
                <a:hlinkClick r:id="rId3"/>
              </a:rPr>
              <a:t>SDG 4</a:t>
            </a:r>
            <a:r>
              <a:rPr b="0" i="0" lang="el-GR" sz="1500" u="none" cap="none" strike="noStrike">
                <a:solidFill>
                  <a:srgbClr val="004993"/>
                </a:solidFill>
                <a:latin typeface="Open Sans"/>
                <a:ea typeface="Open Sans"/>
                <a:cs typeface="Open Sans"/>
                <a:sym typeface="Open Sans"/>
              </a:rPr>
              <a:t>: «Διασφάλιση της ελεύθερης, ισότιμης και ποιοτικής εκπαίδευσης για όλους, προάγοντας τις ευκαιρίες για τη δια βίου μάθηση για όλους.»)</a:t>
            </a:r>
            <a:endParaRPr b="0" i="0" sz="15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600"/>
              <a:buFont typeface="Arial"/>
              <a:buNone/>
            </a:pPr>
            <a:r>
              <a:t/>
            </a:r>
            <a:endParaRPr b="0" i="0" sz="15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600"/>
              <a:buFont typeface="Arial"/>
              <a:buNone/>
            </a:pPr>
            <a:r>
              <a:rPr b="1" i="0" lang="el-GR" sz="1500" u="none" cap="none" strike="noStrike">
                <a:solidFill>
                  <a:srgbClr val="004993"/>
                </a:solidFill>
                <a:latin typeface="Open Sans"/>
                <a:ea typeface="Open Sans"/>
                <a:cs typeface="Open Sans"/>
                <a:sym typeface="Open Sans"/>
              </a:rPr>
              <a:t>βελτιώσουν τη κατανόηση</a:t>
            </a:r>
            <a:r>
              <a:rPr b="0" i="0" lang="el-GR" sz="1500" u="none" cap="none" strike="noStrike">
                <a:solidFill>
                  <a:srgbClr val="004993"/>
                </a:solidFill>
                <a:latin typeface="Open Sans"/>
                <a:ea typeface="Open Sans"/>
                <a:cs typeface="Open Sans"/>
                <a:sym typeface="Open Sans"/>
              </a:rPr>
              <a:t>: Οι φοιτητές μπορούν να αναθεωρήσουν έννοιες / ιδέες, αξιοποιώντας πηγές από ένα διαφορετικό εύρος πόρων (δηλαδή να μαθαίνουν μία έννοια, χρησιμοποιώντας διαφορετικές πηγές με διαφορετική εξήγηση).</a:t>
            </a:r>
            <a:endParaRPr b="0" i="0" sz="15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600"/>
              <a:buFont typeface="Arial"/>
              <a:buNone/>
            </a:pPr>
            <a:r>
              <a:t/>
            </a:r>
            <a:endParaRPr b="0" i="0" sz="15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600"/>
              <a:buFont typeface="Arial"/>
              <a:buNone/>
            </a:pPr>
            <a:r>
              <a:rPr b="1" i="0" lang="el-GR" sz="1500" u="none" cap="none" strike="noStrike">
                <a:solidFill>
                  <a:srgbClr val="004993"/>
                </a:solidFill>
                <a:latin typeface="Open Sans"/>
                <a:ea typeface="Open Sans"/>
                <a:cs typeface="Open Sans"/>
                <a:sym typeface="Open Sans"/>
              </a:rPr>
              <a:t>Συν-δημιουργία:</a:t>
            </a:r>
            <a:r>
              <a:rPr b="0" i="0" lang="el-GR" sz="1500" u="none" cap="none" strike="noStrike">
                <a:solidFill>
                  <a:srgbClr val="004993"/>
                </a:solidFill>
                <a:latin typeface="Open Sans"/>
                <a:ea typeface="Open Sans"/>
                <a:cs typeface="Open Sans"/>
                <a:sym typeface="Open Sans"/>
              </a:rPr>
              <a:t> Οι ΑΕΠ δίνουν στους μαθητές την ευκαιρία να είναι συν-δημιουργοί του περιεχομένου, επωφελούμενοι οι ίδιοι.</a:t>
            </a:r>
            <a:endParaRPr b="0" i="0" sz="1500" u="none" cap="none" strike="noStrike">
              <a:solidFill>
                <a:srgbClr val="000000"/>
              </a:solidFill>
              <a:latin typeface="Arial"/>
              <a:ea typeface="Arial"/>
              <a:cs typeface="Arial"/>
              <a:sym typeface="Arial"/>
            </a:endParaRPr>
          </a:p>
        </p:txBody>
      </p:sp>
      <p:sp>
        <p:nvSpPr>
          <p:cNvPr id="265" name="Google Shape;265;p19"/>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6" name="Google Shape;266;p19"/>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267" name="Google Shape;267;p19"/>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268" name="Google Shape;268;p19"/>
          <p:cNvPicPr preferRelativeResize="0"/>
          <p:nvPr/>
        </p:nvPicPr>
        <p:blipFill rotWithShape="1">
          <a:blip r:embed="rId4">
            <a:alphaModFix/>
          </a:blip>
          <a:srcRect b="0" l="0" r="0" t="0"/>
          <a:stretch/>
        </p:blipFill>
        <p:spPr>
          <a:xfrm>
            <a:off x="192049" y="4663549"/>
            <a:ext cx="979725" cy="342800"/>
          </a:xfrm>
          <a:prstGeom prst="rect">
            <a:avLst/>
          </a:prstGeom>
          <a:noFill/>
          <a:ln>
            <a:noFill/>
          </a:ln>
        </p:spPr>
      </p:pic>
      <p:sp>
        <p:nvSpPr>
          <p:cNvPr id="269" name="Google Shape;269;p19"/>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0" name="Google Shape;270;p19"/>
          <p:cNvSpPr txBox="1"/>
          <p:nvPr/>
        </p:nvSpPr>
        <p:spPr>
          <a:xfrm>
            <a:off x="65900" y="1671450"/>
            <a:ext cx="2904600" cy="1259400"/>
          </a:xfrm>
          <a:prstGeom prst="rect">
            <a:avLst/>
          </a:prstGeom>
          <a:noFill/>
          <a:ln>
            <a:noFill/>
          </a:ln>
        </p:spPr>
        <p:txBody>
          <a:bodyPr anchorCtr="0" anchor="t" bIns="91425" lIns="91425" spcFirstLastPara="1" rIns="91425" wrap="square" tIns="91425">
            <a:spAutoFit/>
          </a:bodyPr>
          <a:lstStyle/>
          <a:p>
            <a:pPr indent="0" lvl="0" marL="0" marR="38100" rtl="0" algn="l">
              <a:lnSpc>
                <a:spcPct val="128571"/>
              </a:lnSpc>
              <a:spcBef>
                <a:spcPts val="0"/>
              </a:spcBef>
              <a:spcAft>
                <a:spcPts val="0"/>
              </a:spcAft>
              <a:buClr>
                <a:schemeClr val="dk1"/>
              </a:buClr>
              <a:buSzPts val="1100"/>
              <a:buFont typeface="Arial"/>
              <a:buNone/>
            </a:pPr>
            <a:r>
              <a:rPr b="1" lang="el-GR" sz="2000">
                <a:solidFill>
                  <a:schemeClr val="lt1"/>
                </a:solidFill>
                <a:latin typeface="Open Sans"/>
                <a:ea typeface="Open Sans"/>
                <a:cs typeface="Open Sans"/>
                <a:sym typeface="Open Sans"/>
              </a:rPr>
              <a:t> Οφέλη Ανοιχτής</a:t>
            </a:r>
            <a:r>
              <a:rPr b="1" lang="el-GR" sz="2000">
                <a:solidFill>
                  <a:schemeClr val="lt1"/>
                </a:solidFill>
                <a:latin typeface="Open Sans"/>
                <a:ea typeface="Open Sans"/>
                <a:cs typeface="Open Sans"/>
                <a:sym typeface="Open Sans"/>
              </a:rPr>
              <a:t> Εκπαίδευσης για</a:t>
            </a:r>
            <a:endParaRPr b="1" i="0" sz="2300" u="none" cap="none" strike="noStrike">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700"/>
              <a:buFont typeface="Arial"/>
              <a:buNone/>
            </a:pPr>
            <a:r>
              <a:rPr b="1" i="0" lang="el-GR" sz="2300" u="none" cap="none" strike="noStrike">
                <a:solidFill>
                  <a:srgbClr val="FFDE59"/>
                </a:solidFill>
                <a:latin typeface="Open Sans"/>
                <a:ea typeface="Open Sans"/>
                <a:cs typeface="Open Sans"/>
                <a:sym typeface="Open Sans"/>
              </a:rPr>
              <a:t>μαθητές</a:t>
            </a:r>
            <a:endParaRPr b="1" i="0" sz="2300" u="none" cap="none" strike="noStrike">
              <a:solidFill>
                <a:srgbClr val="FFDE59"/>
              </a:solidFill>
              <a:latin typeface="Open Sans"/>
              <a:ea typeface="Open Sans"/>
              <a:cs typeface="Open Sans"/>
              <a:sym typeface="Open Sans"/>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274" name="Shape 274"/>
        <p:cNvGrpSpPr/>
        <p:nvPr/>
      </p:nvGrpSpPr>
      <p:grpSpPr>
        <a:xfrm>
          <a:off x="0" y="0"/>
          <a:ext cx="0" cy="0"/>
          <a:chOff x="0" y="0"/>
          <a:chExt cx="0" cy="0"/>
        </a:xfrm>
      </p:grpSpPr>
      <p:sp>
        <p:nvSpPr>
          <p:cNvPr id="275" name="Google Shape;275;p20"/>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6" name="Google Shape;276;p20"/>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7" name="Google Shape;277;p20"/>
          <p:cNvSpPr txBox="1"/>
          <p:nvPr/>
        </p:nvSpPr>
        <p:spPr>
          <a:xfrm>
            <a:off x="3009600" y="97950"/>
            <a:ext cx="6134400" cy="4279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l-GR" u="none" cap="none" strike="noStrike">
                <a:solidFill>
                  <a:srgbClr val="004993"/>
                </a:solidFill>
                <a:latin typeface="Open Sans"/>
                <a:ea typeface="Open Sans"/>
                <a:cs typeface="Open Sans"/>
                <a:sym typeface="Open Sans"/>
              </a:rPr>
              <a:t>Επιτρέπουν την προσαρμογή: </a:t>
            </a:r>
            <a:r>
              <a:rPr b="0" i="0" lang="el-GR" u="none" cap="none" strike="noStrike">
                <a:solidFill>
                  <a:srgbClr val="004993"/>
                </a:solidFill>
                <a:latin typeface="Open Sans"/>
                <a:ea typeface="Open Sans"/>
                <a:cs typeface="Open Sans"/>
                <a:sym typeface="Open Sans"/>
              </a:rPr>
              <a:t>Οι διδάσκοντες μπορούν (μερικώς ή πλήρως) να προσαρμόσουν τους ΑΕΠ, συνδυάζοντας διαφορετικό υλικό για κάθε μαθησιακή ανάγκη, βελτιώνοντας συνεχώς την ποιότητα των ΑΕΠ.</a:t>
            </a:r>
            <a:endParaRPr b="0" i="0" sz="16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t/>
            </a:r>
            <a:endParaRPr b="0" i="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1" i="0" lang="el-GR" u="none" cap="none" strike="noStrike">
                <a:solidFill>
                  <a:srgbClr val="004993"/>
                </a:solidFill>
                <a:latin typeface="Open Sans"/>
                <a:ea typeface="Open Sans"/>
                <a:cs typeface="Open Sans"/>
                <a:sym typeface="Open Sans"/>
              </a:rPr>
              <a:t>Εξασφαλίζουν ανοιχτές παιδαγωγικές διαδικασίες:</a:t>
            </a:r>
            <a:r>
              <a:rPr b="0" i="0" lang="el-GR" u="none" cap="none" strike="noStrike">
                <a:solidFill>
                  <a:srgbClr val="004993"/>
                </a:solidFill>
                <a:latin typeface="Open Sans"/>
                <a:ea typeface="Open Sans"/>
                <a:cs typeface="Open Sans"/>
                <a:sym typeface="Open Sans"/>
              </a:rPr>
              <a:t> Με τους ΑΕΠ, οι φοιτητές εμπλέκονται στην εκπαιδευτική διαδικασία και στη δημιουργία εκπαιδευτικού υλικού, καθιστώντας το ουσιαστικά δικό τους, με την καθοδήγηση του διδάσκοντα.</a:t>
            </a:r>
            <a:endParaRPr b="0" i="0" sz="16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t/>
            </a:r>
            <a:endParaRPr b="0" i="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1" i="0" lang="el-GR" u="none" cap="none" strike="noStrike">
                <a:solidFill>
                  <a:srgbClr val="004993"/>
                </a:solidFill>
                <a:latin typeface="Open Sans"/>
                <a:ea typeface="Open Sans"/>
                <a:cs typeface="Open Sans"/>
                <a:sym typeface="Open Sans"/>
              </a:rPr>
              <a:t>Αυξάνουν τη φήμη:</a:t>
            </a:r>
            <a:r>
              <a:rPr b="0" i="0" lang="el-GR" u="none" cap="none" strike="noStrike">
                <a:solidFill>
                  <a:srgbClr val="004993"/>
                </a:solidFill>
                <a:latin typeface="Open Sans"/>
                <a:ea typeface="Open Sans"/>
                <a:cs typeface="Open Sans"/>
                <a:sym typeface="Open Sans"/>
              </a:rPr>
              <a:t> Η ποιότητα των ΑΕΠ αυξάνει τη φήμη του διδάσκοντα σε τοπικό και διεθνές επίπεδο, προσφέροντας ταυτόχρονα νέες ευκαιρίες για συνεργασία με συναδέλφους από όλο τον κόσμο.</a:t>
            </a:r>
            <a:endParaRPr b="0" i="0" sz="16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rPr b="0" i="0" lang="el-GR" u="none" cap="none" strike="noStrike">
                <a:solidFill>
                  <a:srgbClr val="004993"/>
                </a:solidFill>
                <a:latin typeface="Open Sans"/>
                <a:ea typeface="Open Sans"/>
                <a:cs typeface="Open Sans"/>
                <a:sym typeface="Open Sans"/>
              </a:rPr>
              <a:t> </a:t>
            </a:r>
            <a:endParaRPr b="0" i="0" sz="16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rPr b="1" i="0" lang="el-GR" u="none" cap="none" strike="noStrike">
                <a:solidFill>
                  <a:srgbClr val="004993"/>
                </a:solidFill>
                <a:latin typeface="Open Sans"/>
                <a:ea typeface="Open Sans"/>
                <a:cs typeface="Open Sans"/>
                <a:sym typeface="Open Sans"/>
              </a:rPr>
              <a:t>Μειώνουν το φόρτο εργασίας: </a:t>
            </a:r>
            <a:r>
              <a:rPr b="0" i="0" lang="el-GR" u="none" cap="none" strike="noStrike">
                <a:solidFill>
                  <a:srgbClr val="004993"/>
                </a:solidFill>
                <a:latin typeface="Open Sans"/>
                <a:ea typeface="Open Sans"/>
                <a:cs typeface="Open Sans"/>
                <a:sym typeface="Open Sans"/>
              </a:rPr>
              <a:t>Οι διδάσκοντες δε χρειάζεται να ανακαλύπτουν καινοτομίες κάθε φορά, αλλά μπορούν να χρησιμοποιούν ξανά ό,τι ήδη υπάρχει.</a:t>
            </a:r>
            <a:endParaRPr b="0" i="0" sz="16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t/>
            </a:r>
            <a:endParaRPr b="0" i="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1" i="0" lang="el-GR" u="none" cap="none" strike="noStrike">
                <a:solidFill>
                  <a:srgbClr val="004993"/>
                </a:solidFill>
                <a:latin typeface="Open Sans"/>
                <a:ea typeface="Open Sans"/>
                <a:cs typeface="Open Sans"/>
                <a:sym typeface="Open Sans"/>
              </a:rPr>
              <a:t>Εμπνέουν:</a:t>
            </a:r>
            <a:r>
              <a:rPr b="0" i="0" lang="el-GR" u="none" cap="none" strike="noStrike">
                <a:solidFill>
                  <a:srgbClr val="004993"/>
                </a:solidFill>
                <a:latin typeface="Open Sans"/>
                <a:ea typeface="Open Sans"/>
                <a:cs typeface="Open Sans"/>
                <a:sym typeface="Open Sans"/>
              </a:rPr>
              <a:t> Οι ΑΕΠ είναι ένας τρόπος για να δημιουργηθούν νέες ιδέες.</a:t>
            </a:r>
            <a:endParaRPr b="0" i="0" sz="1800" u="none" cap="none" strike="noStrike">
              <a:solidFill>
                <a:srgbClr val="000000"/>
              </a:solidFill>
              <a:latin typeface="Arial"/>
              <a:ea typeface="Arial"/>
              <a:cs typeface="Arial"/>
              <a:sym typeface="Arial"/>
            </a:endParaRPr>
          </a:p>
        </p:txBody>
      </p:sp>
      <p:cxnSp>
        <p:nvCxnSpPr>
          <p:cNvPr id="278" name="Google Shape;278;p20"/>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279" name="Google Shape;279;p20"/>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280" name="Google Shape;280;p20"/>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1" name="Google Shape;281;p20"/>
          <p:cNvSpPr txBox="1"/>
          <p:nvPr/>
        </p:nvSpPr>
        <p:spPr>
          <a:xfrm>
            <a:off x="65900" y="1671450"/>
            <a:ext cx="2904600" cy="1222500"/>
          </a:xfrm>
          <a:prstGeom prst="rect">
            <a:avLst/>
          </a:prstGeom>
          <a:noFill/>
          <a:ln>
            <a:noFill/>
          </a:ln>
        </p:spPr>
        <p:txBody>
          <a:bodyPr anchorCtr="0" anchor="t" bIns="91425" lIns="91425" spcFirstLastPara="1" rIns="91425" wrap="square" tIns="91425">
            <a:spAutoFit/>
          </a:bodyPr>
          <a:lstStyle/>
          <a:p>
            <a:pPr indent="0" lvl="0" marL="0" marR="38100" rtl="0" algn="l">
              <a:lnSpc>
                <a:spcPct val="128571"/>
              </a:lnSpc>
              <a:spcBef>
                <a:spcPts val="0"/>
              </a:spcBef>
              <a:spcAft>
                <a:spcPts val="0"/>
              </a:spcAft>
              <a:buClr>
                <a:schemeClr val="dk1"/>
              </a:buClr>
              <a:buSzPts val="1100"/>
              <a:buFont typeface="Arial"/>
              <a:buNone/>
            </a:pPr>
            <a:r>
              <a:rPr b="1" lang="el-GR" sz="2000">
                <a:solidFill>
                  <a:schemeClr val="lt1"/>
                </a:solidFill>
                <a:latin typeface="Open Sans"/>
                <a:ea typeface="Open Sans"/>
                <a:cs typeface="Open Sans"/>
                <a:sym typeface="Open Sans"/>
              </a:rPr>
              <a:t> Οφέλη Ανοιχτής</a:t>
            </a:r>
            <a:r>
              <a:rPr b="1" lang="el-GR" sz="2000">
                <a:solidFill>
                  <a:schemeClr val="lt1"/>
                </a:solidFill>
                <a:latin typeface="Open Sans"/>
                <a:ea typeface="Open Sans"/>
                <a:cs typeface="Open Sans"/>
                <a:sym typeface="Open Sans"/>
              </a:rPr>
              <a:t> Εκπαίδευσης για</a:t>
            </a:r>
            <a:endParaRPr b="1" i="0" sz="2300" u="none" cap="none" strike="noStrike">
              <a:solidFill>
                <a:schemeClr val="lt1"/>
              </a:solidFill>
              <a:latin typeface="Open Sans"/>
              <a:ea typeface="Open Sans"/>
              <a:cs typeface="Open Sans"/>
              <a:sym typeface="Open Sans"/>
            </a:endParaRPr>
          </a:p>
          <a:p>
            <a:pPr indent="0" lvl="0" marL="0" rtl="0" algn="l">
              <a:lnSpc>
                <a:spcPct val="80000"/>
              </a:lnSpc>
              <a:spcBef>
                <a:spcPts val="0"/>
              </a:spcBef>
              <a:spcAft>
                <a:spcPts val="0"/>
              </a:spcAft>
              <a:buClr>
                <a:schemeClr val="dk1"/>
              </a:buClr>
              <a:buSzPts val="2700"/>
              <a:buFont typeface="Arial"/>
              <a:buNone/>
            </a:pPr>
            <a:r>
              <a:rPr b="1" lang="el-GR" sz="2000">
                <a:solidFill>
                  <a:schemeClr val="accent4"/>
                </a:solidFill>
                <a:latin typeface="Open Sans"/>
                <a:ea typeface="Open Sans"/>
                <a:cs typeface="Open Sans"/>
                <a:sym typeface="Open Sans"/>
              </a:rPr>
              <a:t>διδάσκοντες</a:t>
            </a:r>
            <a:endParaRPr b="1" i="0" sz="2000" u="none" cap="none" strike="noStrike">
              <a:solidFill>
                <a:srgbClr val="FFDE59"/>
              </a:solidFill>
              <a:latin typeface="Open Sans"/>
              <a:ea typeface="Open Sans"/>
              <a:cs typeface="Open Sans"/>
              <a:sym typeface="Open Sans"/>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285" name="Shape 285"/>
        <p:cNvGrpSpPr/>
        <p:nvPr/>
      </p:nvGrpSpPr>
      <p:grpSpPr>
        <a:xfrm>
          <a:off x="0" y="0"/>
          <a:ext cx="0" cy="0"/>
          <a:chOff x="0" y="0"/>
          <a:chExt cx="0" cy="0"/>
        </a:xfrm>
      </p:grpSpPr>
      <p:sp>
        <p:nvSpPr>
          <p:cNvPr id="286" name="Google Shape;286;p21"/>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7" name="Google Shape;287;p21"/>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8" name="Google Shape;288;p21"/>
          <p:cNvSpPr txBox="1"/>
          <p:nvPr/>
        </p:nvSpPr>
        <p:spPr>
          <a:xfrm>
            <a:off x="3123975" y="257775"/>
            <a:ext cx="5460000" cy="5084951"/>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l-GR" sz="2800" u="none" cap="none" strike="noStrike">
                <a:solidFill>
                  <a:srgbClr val="004993"/>
                </a:solidFill>
                <a:latin typeface="Open Sans"/>
                <a:ea typeface="Open Sans"/>
                <a:cs typeface="Open Sans"/>
                <a:sym typeface="Open Sans"/>
              </a:rPr>
              <a:t>Επιτρέπουν την προσαρμογή: </a:t>
            </a:r>
            <a:br>
              <a:rPr b="1" i="0" lang="el-GR" sz="3000" u="none" cap="none" strike="noStrike">
                <a:solidFill>
                  <a:srgbClr val="004993"/>
                </a:solidFill>
                <a:latin typeface="Open Sans"/>
                <a:ea typeface="Open Sans"/>
                <a:cs typeface="Open Sans"/>
                <a:sym typeface="Open Sans"/>
              </a:rPr>
            </a:br>
            <a:r>
              <a:rPr b="0" i="0" lang="el-GR" sz="2800" u="none" cap="none" strike="noStrike">
                <a:solidFill>
                  <a:srgbClr val="004993"/>
                </a:solidFill>
                <a:latin typeface="Open Sans"/>
                <a:ea typeface="Open Sans"/>
                <a:cs typeface="Open Sans"/>
                <a:sym typeface="Open Sans"/>
              </a:rPr>
              <a:t>Οι διδάσκοντες μπορούν (μερικώς ή πλήρως) να προσαρμόσουν τους ΑΕΠ, συνδυάζοντας διαφορετικό υλικό για κάθε μαθησιακή ανάγκη, βελτιώνοντας συνεχώς την ποιότητα των ΑΕΠ.</a:t>
            </a:r>
            <a:endParaRPr b="0" i="0" sz="12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1" i="0" sz="1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400"/>
              <a:buFont typeface="Arial"/>
              <a:buNone/>
            </a:pPr>
            <a:r>
              <a:t/>
            </a:r>
            <a:endParaRPr b="1" i="0" sz="1400" u="none" cap="none" strike="noStrike">
              <a:solidFill>
                <a:srgbClr val="004993"/>
              </a:solidFill>
              <a:latin typeface="Open Sans"/>
              <a:ea typeface="Open Sans"/>
              <a:cs typeface="Open Sans"/>
              <a:sym typeface="Open Sans"/>
            </a:endParaRPr>
          </a:p>
          <a:p>
            <a:pPr indent="0" lvl="0" marL="0" marR="0" rtl="0" algn="l">
              <a:lnSpc>
                <a:spcPct val="115000"/>
              </a:lnSpc>
              <a:spcBef>
                <a:spcPts val="1000"/>
              </a:spcBef>
              <a:spcAft>
                <a:spcPts val="0"/>
              </a:spcAft>
              <a:buClr>
                <a:srgbClr val="000000"/>
              </a:buClr>
              <a:buSzPts val="1400"/>
              <a:buFont typeface="Arial"/>
              <a:buNone/>
            </a:pPr>
            <a:r>
              <a:t/>
            </a:r>
            <a:endParaRPr b="0" i="0" sz="1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289" name="Google Shape;289;p21"/>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290" name="Google Shape;290;p21"/>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291" name="Google Shape;291;p21"/>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2" name="Google Shape;292;p21"/>
          <p:cNvSpPr txBox="1"/>
          <p:nvPr/>
        </p:nvSpPr>
        <p:spPr>
          <a:xfrm>
            <a:off x="65900" y="1671450"/>
            <a:ext cx="2904600" cy="1222500"/>
          </a:xfrm>
          <a:prstGeom prst="rect">
            <a:avLst/>
          </a:prstGeom>
          <a:noFill/>
          <a:ln>
            <a:noFill/>
          </a:ln>
        </p:spPr>
        <p:txBody>
          <a:bodyPr anchorCtr="0" anchor="t" bIns="91425" lIns="91425" spcFirstLastPara="1" rIns="91425" wrap="square" tIns="91425">
            <a:spAutoFit/>
          </a:bodyPr>
          <a:lstStyle/>
          <a:p>
            <a:pPr indent="0" lvl="0" marL="0" marR="38100" rtl="0" algn="l">
              <a:lnSpc>
                <a:spcPct val="128571"/>
              </a:lnSpc>
              <a:spcBef>
                <a:spcPts val="0"/>
              </a:spcBef>
              <a:spcAft>
                <a:spcPts val="0"/>
              </a:spcAft>
              <a:buClr>
                <a:schemeClr val="dk1"/>
              </a:buClr>
              <a:buSzPts val="1100"/>
              <a:buFont typeface="Arial"/>
              <a:buNone/>
            </a:pPr>
            <a:r>
              <a:rPr b="1" lang="el-GR" sz="2000">
                <a:solidFill>
                  <a:schemeClr val="lt1"/>
                </a:solidFill>
                <a:latin typeface="Open Sans"/>
                <a:ea typeface="Open Sans"/>
                <a:cs typeface="Open Sans"/>
                <a:sym typeface="Open Sans"/>
              </a:rPr>
              <a:t> Οφέλη Ανοιχτής</a:t>
            </a:r>
            <a:r>
              <a:rPr b="1" lang="el-GR" sz="2000">
                <a:solidFill>
                  <a:schemeClr val="lt1"/>
                </a:solidFill>
                <a:latin typeface="Open Sans"/>
                <a:ea typeface="Open Sans"/>
                <a:cs typeface="Open Sans"/>
                <a:sym typeface="Open Sans"/>
              </a:rPr>
              <a:t> Εκπαίδευσης για</a:t>
            </a:r>
            <a:endParaRPr b="1" i="0" sz="2300" u="none" cap="none" strike="noStrike">
              <a:solidFill>
                <a:schemeClr val="lt1"/>
              </a:solidFill>
              <a:latin typeface="Open Sans"/>
              <a:ea typeface="Open Sans"/>
              <a:cs typeface="Open Sans"/>
              <a:sym typeface="Open Sans"/>
            </a:endParaRPr>
          </a:p>
          <a:p>
            <a:pPr indent="0" lvl="0" marL="0" rtl="0" algn="l">
              <a:lnSpc>
                <a:spcPct val="80000"/>
              </a:lnSpc>
              <a:spcBef>
                <a:spcPts val="0"/>
              </a:spcBef>
              <a:spcAft>
                <a:spcPts val="0"/>
              </a:spcAft>
              <a:buClr>
                <a:schemeClr val="dk1"/>
              </a:buClr>
              <a:buSzPts val="2700"/>
              <a:buFont typeface="Arial"/>
              <a:buNone/>
            </a:pPr>
            <a:r>
              <a:rPr b="1" lang="el-GR" sz="2000">
                <a:solidFill>
                  <a:schemeClr val="accent4"/>
                </a:solidFill>
                <a:latin typeface="Open Sans"/>
                <a:ea typeface="Open Sans"/>
                <a:cs typeface="Open Sans"/>
                <a:sym typeface="Open Sans"/>
              </a:rPr>
              <a:t>διδάσκοντες</a:t>
            </a:r>
            <a:endParaRPr b="1" i="0" sz="2000" u="none" cap="none" strike="noStrike">
              <a:solidFill>
                <a:srgbClr val="FFDE59"/>
              </a:solidFill>
              <a:latin typeface="Open Sans"/>
              <a:ea typeface="Open Sans"/>
              <a:cs typeface="Open Sans"/>
              <a:sym typeface="Open Sans"/>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296" name="Shape 296"/>
        <p:cNvGrpSpPr/>
        <p:nvPr/>
      </p:nvGrpSpPr>
      <p:grpSpPr>
        <a:xfrm>
          <a:off x="0" y="0"/>
          <a:ext cx="0" cy="0"/>
          <a:chOff x="0" y="0"/>
          <a:chExt cx="0" cy="0"/>
        </a:xfrm>
      </p:grpSpPr>
      <p:sp>
        <p:nvSpPr>
          <p:cNvPr id="297" name="Google Shape;297;p22"/>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8" name="Google Shape;298;p22"/>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9" name="Google Shape;299;p22"/>
          <p:cNvSpPr txBox="1"/>
          <p:nvPr/>
        </p:nvSpPr>
        <p:spPr>
          <a:xfrm>
            <a:off x="3123975" y="257775"/>
            <a:ext cx="5460000" cy="4802823"/>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l-GR" sz="2800" u="none" cap="none" strike="noStrike">
                <a:solidFill>
                  <a:srgbClr val="004993"/>
                </a:solidFill>
                <a:latin typeface="Open Sans"/>
                <a:ea typeface="Open Sans"/>
                <a:cs typeface="Open Sans"/>
                <a:sym typeface="Open Sans"/>
              </a:rPr>
              <a:t>Εξασφαλίζουν ανοιχτές παιδαγωγικές διαδικασίες:</a:t>
            </a:r>
            <a:r>
              <a:rPr b="0" i="0" lang="el-GR" sz="2800" u="none" cap="none" strike="noStrike">
                <a:solidFill>
                  <a:srgbClr val="004993"/>
                </a:solidFill>
                <a:latin typeface="Open Sans"/>
                <a:ea typeface="Open Sans"/>
                <a:cs typeface="Open Sans"/>
                <a:sym typeface="Open Sans"/>
              </a:rPr>
              <a:t> Με τους ΑΕΠ, οι φοιτητές εμπλέκονται στην εκπαιδευτική διαδικασία και στη δημιουργία εκπαιδευτικού υλικού, καθιστώντας το ουσιαστικά δικό τους, με την καθοδήγηση του διδάσκοντα.</a:t>
            </a:r>
            <a:endParaRPr b="0" i="0" sz="12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1" i="0" sz="14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400"/>
              <a:buFont typeface="Arial"/>
              <a:buNone/>
            </a:pPr>
            <a:r>
              <a:t/>
            </a:r>
            <a:endParaRPr b="0" i="0" sz="1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300" name="Google Shape;300;p22"/>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301" name="Google Shape;301;p22"/>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302" name="Google Shape;302;p22"/>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3" name="Google Shape;303;p22"/>
          <p:cNvSpPr txBox="1"/>
          <p:nvPr/>
        </p:nvSpPr>
        <p:spPr>
          <a:xfrm>
            <a:off x="65900" y="1671450"/>
            <a:ext cx="2904600" cy="1222500"/>
          </a:xfrm>
          <a:prstGeom prst="rect">
            <a:avLst/>
          </a:prstGeom>
          <a:noFill/>
          <a:ln>
            <a:noFill/>
          </a:ln>
        </p:spPr>
        <p:txBody>
          <a:bodyPr anchorCtr="0" anchor="t" bIns="91425" lIns="91425" spcFirstLastPara="1" rIns="91425" wrap="square" tIns="91425">
            <a:spAutoFit/>
          </a:bodyPr>
          <a:lstStyle/>
          <a:p>
            <a:pPr indent="0" lvl="0" marL="0" marR="38100" rtl="0" algn="l">
              <a:lnSpc>
                <a:spcPct val="128571"/>
              </a:lnSpc>
              <a:spcBef>
                <a:spcPts val="0"/>
              </a:spcBef>
              <a:spcAft>
                <a:spcPts val="0"/>
              </a:spcAft>
              <a:buClr>
                <a:schemeClr val="dk1"/>
              </a:buClr>
              <a:buSzPts val="1100"/>
              <a:buFont typeface="Arial"/>
              <a:buNone/>
            </a:pPr>
            <a:r>
              <a:rPr b="1" lang="el-GR" sz="2000">
                <a:solidFill>
                  <a:schemeClr val="lt1"/>
                </a:solidFill>
                <a:latin typeface="Open Sans"/>
                <a:ea typeface="Open Sans"/>
                <a:cs typeface="Open Sans"/>
                <a:sym typeface="Open Sans"/>
              </a:rPr>
              <a:t> Οφέλη Ανοιχτής</a:t>
            </a:r>
            <a:r>
              <a:rPr b="1" lang="el-GR" sz="2000">
                <a:solidFill>
                  <a:schemeClr val="lt1"/>
                </a:solidFill>
                <a:latin typeface="Open Sans"/>
                <a:ea typeface="Open Sans"/>
                <a:cs typeface="Open Sans"/>
                <a:sym typeface="Open Sans"/>
              </a:rPr>
              <a:t> Εκπαίδευσης για</a:t>
            </a:r>
            <a:endParaRPr b="1" i="0" sz="2300" u="none" cap="none" strike="noStrike">
              <a:solidFill>
                <a:schemeClr val="lt1"/>
              </a:solidFill>
              <a:latin typeface="Open Sans"/>
              <a:ea typeface="Open Sans"/>
              <a:cs typeface="Open Sans"/>
              <a:sym typeface="Open Sans"/>
            </a:endParaRPr>
          </a:p>
          <a:p>
            <a:pPr indent="0" lvl="0" marL="0" rtl="0" algn="l">
              <a:lnSpc>
                <a:spcPct val="80000"/>
              </a:lnSpc>
              <a:spcBef>
                <a:spcPts val="0"/>
              </a:spcBef>
              <a:spcAft>
                <a:spcPts val="0"/>
              </a:spcAft>
              <a:buClr>
                <a:schemeClr val="dk1"/>
              </a:buClr>
              <a:buSzPts val="2700"/>
              <a:buFont typeface="Arial"/>
              <a:buNone/>
            </a:pPr>
            <a:r>
              <a:rPr b="1" lang="el-GR" sz="2000">
                <a:solidFill>
                  <a:schemeClr val="accent4"/>
                </a:solidFill>
                <a:latin typeface="Open Sans"/>
                <a:ea typeface="Open Sans"/>
                <a:cs typeface="Open Sans"/>
                <a:sym typeface="Open Sans"/>
              </a:rPr>
              <a:t>διδάσκοντες</a:t>
            </a:r>
            <a:endParaRPr b="1" i="0" sz="2000" u="none" cap="none" strike="noStrike">
              <a:solidFill>
                <a:srgbClr val="FFDE59"/>
              </a:solidFill>
              <a:latin typeface="Open Sans"/>
              <a:ea typeface="Open Sans"/>
              <a:cs typeface="Open Sans"/>
              <a:sym typeface="Open Sans"/>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307" name="Shape 307"/>
        <p:cNvGrpSpPr/>
        <p:nvPr/>
      </p:nvGrpSpPr>
      <p:grpSpPr>
        <a:xfrm>
          <a:off x="0" y="0"/>
          <a:ext cx="0" cy="0"/>
          <a:chOff x="0" y="0"/>
          <a:chExt cx="0" cy="0"/>
        </a:xfrm>
      </p:grpSpPr>
      <p:sp>
        <p:nvSpPr>
          <p:cNvPr id="308" name="Google Shape;308;p23"/>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9" name="Google Shape;309;p23"/>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0" name="Google Shape;310;p23"/>
          <p:cNvSpPr txBox="1"/>
          <p:nvPr/>
        </p:nvSpPr>
        <p:spPr>
          <a:xfrm>
            <a:off x="3123975" y="815800"/>
            <a:ext cx="5460000" cy="3326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l-GR" sz="3000" u="none" cap="none" strike="noStrike">
                <a:solidFill>
                  <a:srgbClr val="004993"/>
                </a:solidFill>
                <a:latin typeface="Open Sans"/>
                <a:ea typeface="Open Sans"/>
                <a:cs typeface="Open Sans"/>
                <a:sym typeface="Open Sans"/>
              </a:rPr>
              <a:t>Αυξάνουν τη φήμη:</a:t>
            </a:r>
            <a:r>
              <a:rPr b="0" i="0" lang="el-GR" sz="3000" u="none" cap="none" strike="noStrike">
                <a:solidFill>
                  <a:srgbClr val="004993"/>
                </a:solidFill>
                <a:latin typeface="Open Sans"/>
                <a:ea typeface="Open Sans"/>
                <a:cs typeface="Open Sans"/>
                <a:sym typeface="Open Sans"/>
              </a:rPr>
              <a:t> </a:t>
            </a:r>
            <a:br>
              <a:rPr b="0" i="0" lang="el-GR" sz="3000" u="none" cap="none" strike="noStrike">
                <a:solidFill>
                  <a:srgbClr val="004993"/>
                </a:solidFill>
                <a:latin typeface="Open Sans"/>
                <a:ea typeface="Open Sans"/>
                <a:cs typeface="Open Sans"/>
                <a:sym typeface="Open Sans"/>
              </a:rPr>
            </a:br>
            <a:r>
              <a:rPr b="0" i="0" lang="el-GR" sz="2400" u="none" cap="none" strike="noStrike">
                <a:solidFill>
                  <a:srgbClr val="004993"/>
                </a:solidFill>
                <a:latin typeface="Open Sans"/>
                <a:ea typeface="Open Sans"/>
                <a:cs typeface="Open Sans"/>
                <a:sym typeface="Open Sans"/>
              </a:rPr>
              <a:t>Η ποιότητα των ΑΕΠ αυξάνει τη φήμη του διδάσκοντα σε τοπικό και διεθνές επίπεδο, προσφέροντας ταυτόχρονα νέες ευκαιρίες για συνεργασία με συναδέλφους από όλο τον κόσμο. </a:t>
            </a:r>
            <a:endParaRPr b="1" i="0" sz="24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400"/>
              <a:buFont typeface="Arial"/>
              <a:buNone/>
            </a:pPr>
            <a:r>
              <a:t/>
            </a:r>
            <a:endParaRPr b="0" i="0" sz="1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311" name="Google Shape;311;p23"/>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312" name="Google Shape;312;p23"/>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313" name="Google Shape;313;p23"/>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4" name="Google Shape;314;p23"/>
          <p:cNvSpPr txBox="1"/>
          <p:nvPr/>
        </p:nvSpPr>
        <p:spPr>
          <a:xfrm>
            <a:off x="65900" y="1671450"/>
            <a:ext cx="2904600" cy="1222500"/>
          </a:xfrm>
          <a:prstGeom prst="rect">
            <a:avLst/>
          </a:prstGeom>
          <a:noFill/>
          <a:ln>
            <a:noFill/>
          </a:ln>
        </p:spPr>
        <p:txBody>
          <a:bodyPr anchorCtr="0" anchor="t" bIns="91425" lIns="91425" spcFirstLastPara="1" rIns="91425" wrap="square" tIns="91425">
            <a:spAutoFit/>
          </a:bodyPr>
          <a:lstStyle/>
          <a:p>
            <a:pPr indent="0" lvl="0" marL="0" marR="38100" rtl="0" algn="l">
              <a:lnSpc>
                <a:spcPct val="128571"/>
              </a:lnSpc>
              <a:spcBef>
                <a:spcPts val="0"/>
              </a:spcBef>
              <a:spcAft>
                <a:spcPts val="0"/>
              </a:spcAft>
              <a:buClr>
                <a:schemeClr val="dk1"/>
              </a:buClr>
              <a:buSzPts val="1100"/>
              <a:buFont typeface="Arial"/>
              <a:buNone/>
            </a:pPr>
            <a:r>
              <a:rPr b="1" lang="el-GR" sz="2000">
                <a:solidFill>
                  <a:schemeClr val="lt1"/>
                </a:solidFill>
                <a:latin typeface="Open Sans"/>
                <a:ea typeface="Open Sans"/>
                <a:cs typeface="Open Sans"/>
                <a:sym typeface="Open Sans"/>
              </a:rPr>
              <a:t> Οφέλη Ανοιχτής</a:t>
            </a:r>
            <a:r>
              <a:rPr b="1" lang="el-GR" sz="2000">
                <a:solidFill>
                  <a:schemeClr val="lt1"/>
                </a:solidFill>
                <a:latin typeface="Open Sans"/>
                <a:ea typeface="Open Sans"/>
                <a:cs typeface="Open Sans"/>
                <a:sym typeface="Open Sans"/>
              </a:rPr>
              <a:t> Εκπαίδευσης για</a:t>
            </a:r>
            <a:endParaRPr b="1" i="0" sz="2300" u="none" cap="none" strike="noStrike">
              <a:solidFill>
                <a:schemeClr val="lt1"/>
              </a:solidFill>
              <a:latin typeface="Open Sans"/>
              <a:ea typeface="Open Sans"/>
              <a:cs typeface="Open Sans"/>
              <a:sym typeface="Open Sans"/>
            </a:endParaRPr>
          </a:p>
          <a:p>
            <a:pPr indent="0" lvl="0" marL="0" rtl="0" algn="l">
              <a:lnSpc>
                <a:spcPct val="80000"/>
              </a:lnSpc>
              <a:spcBef>
                <a:spcPts val="0"/>
              </a:spcBef>
              <a:spcAft>
                <a:spcPts val="0"/>
              </a:spcAft>
              <a:buClr>
                <a:schemeClr val="dk1"/>
              </a:buClr>
              <a:buSzPts val="2700"/>
              <a:buFont typeface="Arial"/>
              <a:buNone/>
            </a:pPr>
            <a:r>
              <a:rPr b="1" lang="el-GR" sz="2000">
                <a:solidFill>
                  <a:schemeClr val="accent4"/>
                </a:solidFill>
                <a:latin typeface="Open Sans"/>
                <a:ea typeface="Open Sans"/>
                <a:cs typeface="Open Sans"/>
                <a:sym typeface="Open Sans"/>
              </a:rPr>
              <a:t>διδάσκοντες</a:t>
            </a:r>
            <a:endParaRPr b="1" i="0" sz="2000" u="none" cap="none" strike="noStrike">
              <a:solidFill>
                <a:srgbClr val="FFDE59"/>
              </a:solidFill>
              <a:latin typeface="Open Sans"/>
              <a:ea typeface="Open Sans"/>
              <a:cs typeface="Open Sans"/>
              <a:sym typeface="Open Sans"/>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318" name="Shape 318"/>
        <p:cNvGrpSpPr/>
        <p:nvPr/>
      </p:nvGrpSpPr>
      <p:grpSpPr>
        <a:xfrm>
          <a:off x="0" y="0"/>
          <a:ext cx="0" cy="0"/>
          <a:chOff x="0" y="0"/>
          <a:chExt cx="0" cy="0"/>
        </a:xfrm>
      </p:grpSpPr>
      <p:sp>
        <p:nvSpPr>
          <p:cNvPr id="319" name="Google Shape;319;p24"/>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0" name="Google Shape;320;p24"/>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1" name="Google Shape;321;p24"/>
          <p:cNvSpPr txBox="1"/>
          <p:nvPr/>
        </p:nvSpPr>
        <p:spPr>
          <a:xfrm>
            <a:off x="3287100" y="686593"/>
            <a:ext cx="4798500" cy="3976956"/>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l-GR" sz="3000" u="none" cap="none" strike="noStrike">
                <a:solidFill>
                  <a:srgbClr val="004993"/>
                </a:solidFill>
                <a:latin typeface="Open Sans"/>
                <a:ea typeface="Open Sans"/>
                <a:cs typeface="Open Sans"/>
                <a:sym typeface="Open Sans"/>
              </a:rPr>
              <a:t>Μειώνουν το φόρτο εργασίας: </a:t>
            </a:r>
            <a:br>
              <a:rPr b="1" i="0" lang="el-GR" sz="3000" u="none" cap="none" strike="noStrike">
                <a:solidFill>
                  <a:srgbClr val="004993"/>
                </a:solidFill>
                <a:latin typeface="Open Sans"/>
                <a:ea typeface="Open Sans"/>
                <a:cs typeface="Open Sans"/>
                <a:sym typeface="Open Sans"/>
              </a:rPr>
            </a:br>
            <a:r>
              <a:rPr b="0" i="0" lang="el-GR" sz="2400" u="none" cap="none" strike="noStrike">
                <a:solidFill>
                  <a:srgbClr val="004993"/>
                </a:solidFill>
                <a:latin typeface="Open Sans"/>
                <a:ea typeface="Open Sans"/>
                <a:cs typeface="Open Sans"/>
                <a:sym typeface="Open Sans"/>
              </a:rPr>
              <a:t>Οι διδάσκοντες δε χρειάζεται να ανακαλύπτουν καινοτομίες κάθε φορά, αλλά μπορούν να χρησιμοποιούν ξανά ό,τι ήδη υπάρχει.</a:t>
            </a:r>
            <a:endParaRPr b="0" i="0" sz="1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1" i="0" sz="1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400"/>
              <a:buFont typeface="Arial"/>
              <a:buNone/>
            </a:pPr>
            <a:r>
              <a:t/>
            </a:r>
            <a:endParaRPr b="1" i="0" sz="1400" u="none" cap="none" strike="noStrike">
              <a:solidFill>
                <a:srgbClr val="004993"/>
              </a:solidFill>
              <a:latin typeface="Open Sans"/>
              <a:ea typeface="Open Sans"/>
              <a:cs typeface="Open Sans"/>
              <a:sym typeface="Open Sans"/>
            </a:endParaRPr>
          </a:p>
          <a:p>
            <a:pPr indent="0" lvl="0" marL="0" marR="0" rtl="0" algn="l">
              <a:lnSpc>
                <a:spcPct val="115000"/>
              </a:lnSpc>
              <a:spcBef>
                <a:spcPts val="1000"/>
              </a:spcBef>
              <a:spcAft>
                <a:spcPts val="0"/>
              </a:spcAft>
              <a:buClr>
                <a:srgbClr val="000000"/>
              </a:buClr>
              <a:buSzPts val="1400"/>
              <a:buFont typeface="Arial"/>
              <a:buNone/>
            </a:pPr>
            <a:r>
              <a:t/>
            </a:r>
            <a:endParaRPr b="0" i="0" sz="1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322" name="Google Shape;322;p24"/>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323" name="Google Shape;323;p24"/>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324" name="Google Shape;324;p24"/>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5" name="Google Shape;325;p24"/>
          <p:cNvSpPr txBox="1"/>
          <p:nvPr/>
        </p:nvSpPr>
        <p:spPr>
          <a:xfrm>
            <a:off x="65900" y="1671450"/>
            <a:ext cx="2904600" cy="1222500"/>
          </a:xfrm>
          <a:prstGeom prst="rect">
            <a:avLst/>
          </a:prstGeom>
          <a:noFill/>
          <a:ln>
            <a:noFill/>
          </a:ln>
        </p:spPr>
        <p:txBody>
          <a:bodyPr anchorCtr="0" anchor="t" bIns="91425" lIns="91425" spcFirstLastPara="1" rIns="91425" wrap="square" tIns="91425">
            <a:spAutoFit/>
          </a:bodyPr>
          <a:lstStyle/>
          <a:p>
            <a:pPr indent="0" lvl="0" marL="0" marR="38100" rtl="0" algn="l">
              <a:lnSpc>
                <a:spcPct val="128571"/>
              </a:lnSpc>
              <a:spcBef>
                <a:spcPts val="0"/>
              </a:spcBef>
              <a:spcAft>
                <a:spcPts val="0"/>
              </a:spcAft>
              <a:buClr>
                <a:schemeClr val="dk1"/>
              </a:buClr>
              <a:buSzPts val="1100"/>
              <a:buFont typeface="Arial"/>
              <a:buNone/>
            </a:pPr>
            <a:r>
              <a:rPr b="1" lang="el-GR" sz="2000">
                <a:solidFill>
                  <a:schemeClr val="lt1"/>
                </a:solidFill>
                <a:latin typeface="Open Sans"/>
                <a:ea typeface="Open Sans"/>
                <a:cs typeface="Open Sans"/>
                <a:sym typeface="Open Sans"/>
              </a:rPr>
              <a:t> Οφέλη Ανοιχτής</a:t>
            </a:r>
            <a:r>
              <a:rPr b="1" lang="el-GR" sz="2000">
                <a:solidFill>
                  <a:schemeClr val="lt1"/>
                </a:solidFill>
                <a:latin typeface="Open Sans"/>
                <a:ea typeface="Open Sans"/>
                <a:cs typeface="Open Sans"/>
                <a:sym typeface="Open Sans"/>
              </a:rPr>
              <a:t> Εκπαίδευσης για</a:t>
            </a:r>
            <a:endParaRPr b="1" i="0" sz="2300" u="none" cap="none" strike="noStrike">
              <a:solidFill>
                <a:schemeClr val="lt1"/>
              </a:solidFill>
              <a:latin typeface="Open Sans"/>
              <a:ea typeface="Open Sans"/>
              <a:cs typeface="Open Sans"/>
              <a:sym typeface="Open Sans"/>
            </a:endParaRPr>
          </a:p>
          <a:p>
            <a:pPr indent="0" lvl="0" marL="0" rtl="0" algn="l">
              <a:lnSpc>
                <a:spcPct val="80000"/>
              </a:lnSpc>
              <a:spcBef>
                <a:spcPts val="0"/>
              </a:spcBef>
              <a:spcAft>
                <a:spcPts val="0"/>
              </a:spcAft>
              <a:buClr>
                <a:schemeClr val="dk1"/>
              </a:buClr>
              <a:buSzPts val="2700"/>
              <a:buFont typeface="Arial"/>
              <a:buNone/>
            </a:pPr>
            <a:r>
              <a:rPr b="1" lang="el-GR" sz="2000">
                <a:solidFill>
                  <a:schemeClr val="accent4"/>
                </a:solidFill>
                <a:latin typeface="Open Sans"/>
                <a:ea typeface="Open Sans"/>
                <a:cs typeface="Open Sans"/>
                <a:sym typeface="Open Sans"/>
              </a:rPr>
              <a:t>διδάσκοντες</a:t>
            </a:r>
            <a:endParaRPr b="1" i="0" sz="2000" u="none" cap="none" strike="noStrike">
              <a:solidFill>
                <a:srgbClr val="FFDE59"/>
              </a:solidFill>
              <a:latin typeface="Open Sans"/>
              <a:ea typeface="Open Sans"/>
              <a:cs typeface="Open Sans"/>
              <a:sym typeface="Open Sans"/>
            </a:endParaRP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329" name="Shape 329"/>
        <p:cNvGrpSpPr/>
        <p:nvPr/>
      </p:nvGrpSpPr>
      <p:grpSpPr>
        <a:xfrm>
          <a:off x="0" y="0"/>
          <a:ext cx="0" cy="0"/>
          <a:chOff x="0" y="0"/>
          <a:chExt cx="0" cy="0"/>
        </a:xfrm>
      </p:grpSpPr>
      <p:sp>
        <p:nvSpPr>
          <p:cNvPr id="330" name="Google Shape;330;p25"/>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1" name="Google Shape;331;p25"/>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2" name="Google Shape;332;p25"/>
          <p:cNvSpPr txBox="1"/>
          <p:nvPr/>
        </p:nvSpPr>
        <p:spPr>
          <a:xfrm>
            <a:off x="3257209" y="1446688"/>
            <a:ext cx="5460000" cy="2191852"/>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l-GR" sz="3000" u="none" cap="none" strike="noStrike">
                <a:solidFill>
                  <a:srgbClr val="004993"/>
                </a:solidFill>
                <a:latin typeface="Open Sans"/>
                <a:ea typeface="Open Sans"/>
                <a:cs typeface="Open Sans"/>
                <a:sym typeface="Open Sans"/>
              </a:rPr>
              <a:t>Εμπνέουν:</a:t>
            </a:r>
            <a:r>
              <a:rPr b="0" i="0" lang="el-GR" sz="3000" u="none" cap="none" strike="noStrike">
                <a:solidFill>
                  <a:srgbClr val="004993"/>
                </a:solidFill>
                <a:latin typeface="Open Sans"/>
                <a:ea typeface="Open Sans"/>
                <a:cs typeface="Open Sans"/>
                <a:sym typeface="Open Sans"/>
              </a:rPr>
              <a:t> </a:t>
            </a:r>
            <a:br>
              <a:rPr b="0" i="0" lang="el-GR" sz="3000" u="none" cap="none" strike="noStrike">
                <a:solidFill>
                  <a:srgbClr val="004993"/>
                </a:solidFill>
                <a:latin typeface="Open Sans"/>
                <a:ea typeface="Open Sans"/>
                <a:cs typeface="Open Sans"/>
                <a:sym typeface="Open Sans"/>
              </a:rPr>
            </a:br>
            <a:r>
              <a:rPr b="0" i="0" lang="el-GR" sz="2400" u="none" cap="none" strike="noStrike">
                <a:solidFill>
                  <a:srgbClr val="004993"/>
                </a:solidFill>
                <a:latin typeface="Open Sans"/>
                <a:ea typeface="Open Sans"/>
                <a:cs typeface="Open Sans"/>
                <a:sym typeface="Open Sans"/>
              </a:rPr>
              <a:t>Οι ΑΕΠ είναι ένας τρόπος για να δημιουργηθούν νέες ιδέες.</a:t>
            </a:r>
            <a:endParaRPr b="1" i="0" sz="2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400"/>
              <a:buFont typeface="Arial"/>
              <a:buNone/>
            </a:pPr>
            <a:r>
              <a:t/>
            </a:r>
            <a:endParaRPr b="1" i="0" sz="1400" u="none" cap="none" strike="noStrike">
              <a:solidFill>
                <a:srgbClr val="004993"/>
              </a:solidFill>
              <a:latin typeface="Open Sans"/>
              <a:ea typeface="Open Sans"/>
              <a:cs typeface="Open Sans"/>
              <a:sym typeface="Open Sans"/>
            </a:endParaRPr>
          </a:p>
          <a:p>
            <a:pPr indent="0" lvl="0" marL="0" marR="0" rtl="0" algn="l">
              <a:lnSpc>
                <a:spcPct val="115000"/>
              </a:lnSpc>
              <a:spcBef>
                <a:spcPts val="1000"/>
              </a:spcBef>
              <a:spcAft>
                <a:spcPts val="0"/>
              </a:spcAft>
              <a:buClr>
                <a:srgbClr val="000000"/>
              </a:buClr>
              <a:buSzPts val="1400"/>
              <a:buFont typeface="Arial"/>
              <a:buNone/>
            </a:pPr>
            <a:r>
              <a:t/>
            </a:r>
            <a:endParaRPr b="0" i="0" sz="1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333" name="Google Shape;333;p25"/>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334" name="Google Shape;334;p25"/>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335" name="Google Shape;335;p25"/>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6" name="Google Shape;336;p25"/>
          <p:cNvSpPr txBox="1"/>
          <p:nvPr/>
        </p:nvSpPr>
        <p:spPr>
          <a:xfrm>
            <a:off x="65900" y="1671450"/>
            <a:ext cx="2904600" cy="1222500"/>
          </a:xfrm>
          <a:prstGeom prst="rect">
            <a:avLst/>
          </a:prstGeom>
          <a:noFill/>
          <a:ln>
            <a:noFill/>
          </a:ln>
        </p:spPr>
        <p:txBody>
          <a:bodyPr anchorCtr="0" anchor="t" bIns="91425" lIns="91425" spcFirstLastPara="1" rIns="91425" wrap="square" tIns="91425">
            <a:spAutoFit/>
          </a:bodyPr>
          <a:lstStyle/>
          <a:p>
            <a:pPr indent="0" lvl="0" marL="0" marR="38100" rtl="0" algn="l">
              <a:lnSpc>
                <a:spcPct val="128571"/>
              </a:lnSpc>
              <a:spcBef>
                <a:spcPts val="0"/>
              </a:spcBef>
              <a:spcAft>
                <a:spcPts val="0"/>
              </a:spcAft>
              <a:buClr>
                <a:schemeClr val="dk1"/>
              </a:buClr>
              <a:buSzPts val="1100"/>
              <a:buFont typeface="Arial"/>
              <a:buNone/>
            </a:pPr>
            <a:r>
              <a:rPr b="1" lang="el-GR" sz="2000">
                <a:solidFill>
                  <a:schemeClr val="lt1"/>
                </a:solidFill>
                <a:latin typeface="Open Sans"/>
                <a:ea typeface="Open Sans"/>
                <a:cs typeface="Open Sans"/>
                <a:sym typeface="Open Sans"/>
              </a:rPr>
              <a:t> Οφέλη Ανοιχτής</a:t>
            </a:r>
            <a:r>
              <a:rPr b="1" lang="el-GR" sz="2000">
                <a:solidFill>
                  <a:schemeClr val="lt1"/>
                </a:solidFill>
                <a:latin typeface="Open Sans"/>
                <a:ea typeface="Open Sans"/>
                <a:cs typeface="Open Sans"/>
                <a:sym typeface="Open Sans"/>
              </a:rPr>
              <a:t> Εκπαίδευσης για</a:t>
            </a:r>
            <a:endParaRPr b="1" i="0" sz="2300" u="none" cap="none" strike="noStrike">
              <a:solidFill>
                <a:schemeClr val="lt1"/>
              </a:solidFill>
              <a:latin typeface="Open Sans"/>
              <a:ea typeface="Open Sans"/>
              <a:cs typeface="Open Sans"/>
              <a:sym typeface="Open Sans"/>
            </a:endParaRPr>
          </a:p>
          <a:p>
            <a:pPr indent="0" lvl="0" marL="0" rtl="0" algn="l">
              <a:lnSpc>
                <a:spcPct val="80000"/>
              </a:lnSpc>
              <a:spcBef>
                <a:spcPts val="0"/>
              </a:spcBef>
              <a:spcAft>
                <a:spcPts val="0"/>
              </a:spcAft>
              <a:buClr>
                <a:schemeClr val="dk1"/>
              </a:buClr>
              <a:buSzPts val="2700"/>
              <a:buFont typeface="Arial"/>
              <a:buNone/>
            </a:pPr>
            <a:r>
              <a:rPr b="1" lang="el-GR" sz="2000">
                <a:solidFill>
                  <a:schemeClr val="accent4"/>
                </a:solidFill>
                <a:latin typeface="Open Sans"/>
                <a:ea typeface="Open Sans"/>
                <a:cs typeface="Open Sans"/>
                <a:sym typeface="Open Sans"/>
              </a:rPr>
              <a:t>διδάσκοντες</a:t>
            </a:r>
            <a:endParaRPr b="1" i="0" sz="2000" u="none" cap="none" strike="noStrike">
              <a:solidFill>
                <a:srgbClr val="FFDE59"/>
              </a:solidFill>
              <a:latin typeface="Open Sans"/>
              <a:ea typeface="Open Sans"/>
              <a:cs typeface="Open Sans"/>
              <a:sym typeface="Open Sans"/>
            </a:endParaRP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340" name="Shape 340"/>
        <p:cNvGrpSpPr/>
        <p:nvPr/>
      </p:nvGrpSpPr>
      <p:grpSpPr>
        <a:xfrm>
          <a:off x="0" y="0"/>
          <a:ext cx="0" cy="0"/>
          <a:chOff x="0" y="0"/>
          <a:chExt cx="0" cy="0"/>
        </a:xfrm>
      </p:grpSpPr>
      <p:sp>
        <p:nvSpPr>
          <p:cNvPr id="341" name="Google Shape;341;p26"/>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2" name="Google Shape;342;p26"/>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3" name="Google Shape;343;p26"/>
          <p:cNvSpPr txBox="1"/>
          <p:nvPr/>
        </p:nvSpPr>
        <p:spPr>
          <a:xfrm>
            <a:off x="3109650" y="-25750"/>
            <a:ext cx="5802000" cy="46131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chemeClr val="dk1"/>
              </a:buClr>
              <a:buSzPts val="1100"/>
              <a:buFont typeface="Arial"/>
              <a:buNone/>
            </a:pPr>
            <a:r>
              <a:rPr b="1" i="0" lang="el-GR" u="none" cap="none" strike="noStrike">
                <a:solidFill>
                  <a:srgbClr val="004993"/>
                </a:solidFill>
                <a:latin typeface="Open Sans"/>
                <a:ea typeface="Open Sans"/>
                <a:cs typeface="Open Sans"/>
                <a:sym typeface="Open Sans"/>
              </a:rPr>
              <a:t>Προωθούν την ενεργή μάθηση: </a:t>
            </a:r>
            <a:r>
              <a:rPr b="0" i="0" lang="el-GR" u="none" cap="none" strike="noStrike">
                <a:solidFill>
                  <a:srgbClr val="004993"/>
                </a:solidFill>
                <a:latin typeface="Open Sans"/>
                <a:ea typeface="Open Sans"/>
                <a:cs typeface="Open Sans"/>
                <a:sym typeface="Open Sans"/>
              </a:rPr>
              <a:t>Οι διδάσκοντες μπορούν να σχεδιάζουν διαφοροποιημένες τεχνικές για την υποστήριξη της πρακτικής εξάσκησης, βασισμένες στην ανάμειξη - προσαρμογή διαφορετικών ΑΕΠ.</a:t>
            </a:r>
            <a:endParaRPr b="0" i="0" sz="1600" u="none" cap="none" strike="noStrike">
              <a:solidFill>
                <a:srgbClr val="000000"/>
              </a:solidFill>
              <a:latin typeface="Arial"/>
              <a:ea typeface="Arial"/>
              <a:cs typeface="Arial"/>
              <a:sym typeface="Arial"/>
            </a:endParaRPr>
          </a:p>
          <a:p>
            <a:pPr indent="0" lvl="0" marL="0" marR="0" rtl="0" algn="l">
              <a:lnSpc>
                <a:spcPct val="115000"/>
              </a:lnSpc>
              <a:spcBef>
                <a:spcPts val="0"/>
              </a:spcBef>
              <a:spcAft>
                <a:spcPts val="0"/>
              </a:spcAft>
              <a:buClr>
                <a:schemeClr val="dk1"/>
              </a:buClr>
              <a:buSzPts val="1100"/>
              <a:buFont typeface="Arial"/>
              <a:buNone/>
            </a:pPr>
            <a:r>
              <a:t/>
            </a:r>
            <a:endParaRPr b="0" i="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chemeClr val="dk1"/>
              </a:buClr>
              <a:buSzPts val="1100"/>
              <a:buFont typeface="Arial"/>
              <a:buNone/>
            </a:pPr>
            <a:r>
              <a:rPr b="1" i="0" lang="el-GR" u="none" cap="none" strike="noStrike">
                <a:solidFill>
                  <a:srgbClr val="004993"/>
                </a:solidFill>
                <a:latin typeface="Open Sans"/>
                <a:ea typeface="Open Sans"/>
                <a:cs typeface="Open Sans"/>
                <a:sym typeface="Open Sans"/>
              </a:rPr>
              <a:t>Ενισχύουν τη συνεργασία:</a:t>
            </a:r>
            <a:r>
              <a:rPr b="0" i="0" lang="el-GR" u="none" cap="none" strike="noStrike">
                <a:solidFill>
                  <a:srgbClr val="004993"/>
                </a:solidFill>
                <a:latin typeface="Open Sans"/>
                <a:ea typeface="Open Sans"/>
                <a:cs typeface="Open Sans"/>
                <a:sym typeface="Open Sans"/>
              </a:rPr>
              <a:t> Η αξιολόγηση από ομοτίμους, η συνεργασία μεταξύ φοιτητών και η συμμετοχή των ειδικών, εμπλουτίζουν τις γνώσεις των διδασκόντων μέσω της διαδικασίας που επιβάλλουν οι ανοιχτές άδειες.</a:t>
            </a:r>
            <a:endParaRPr b="0" i="0" sz="1600" u="none" cap="none" strike="noStrike">
              <a:solidFill>
                <a:srgbClr val="000000"/>
              </a:solidFill>
              <a:latin typeface="Arial"/>
              <a:ea typeface="Arial"/>
              <a:cs typeface="Arial"/>
              <a:sym typeface="Arial"/>
            </a:endParaRPr>
          </a:p>
          <a:p>
            <a:pPr indent="0" lvl="0" marL="0" marR="0" rtl="0" algn="l">
              <a:lnSpc>
                <a:spcPct val="115000"/>
              </a:lnSpc>
              <a:spcBef>
                <a:spcPts val="0"/>
              </a:spcBef>
              <a:spcAft>
                <a:spcPts val="0"/>
              </a:spcAft>
              <a:buClr>
                <a:schemeClr val="dk1"/>
              </a:buClr>
              <a:buSzPts val="1100"/>
              <a:buFont typeface="Arial"/>
              <a:buNone/>
            </a:pPr>
            <a:r>
              <a:t/>
            </a:r>
            <a:endParaRPr b="0" i="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chemeClr val="dk1"/>
              </a:buClr>
              <a:buSzPts val="1100"/>
              <a:buFont typeface="Arial"/>
              <a:buNone/>
            </a:pPr>
            <a:r>
              <a:rPr b="1" i="0" lang="el-GR" u="none" cap="none" strike="noStrike">
                <a:solidFill>
                  <a:srgbClr val="004993"/>
                </a:solidFill>
                <a:latin typeface="Open Sans"/>
                <a:ea typeface="Open Sans"/>
                <a:cs typeface="Open Sans"/>
                <a:sym typeface="Open Sans"/>
              </a:rPr>
              <a:t>Υποστηρίζουν την καινοτομία:</a:t>
            </a:r>
            <a:r>
              <a:rPr b="0" i="0" lang="el-GR" u="none" cap="none" strike="noStrike">
                <a:solidFill>
                  <a:srgbClr val="004993"/>
                </a:solidFill>
                <a:latin typeface="Open Sans"/>
                <a:ea typeface="Open Sans"/>
                <a:cs typeface="Open Sans"/>
                <a:sym typeface="Open Sans"/>
              </a:rPr>
              <a:t> Οι ΑΕΠ προσφέρουν ευκαιρίες για τη βελτίωση της ποιότητας του διδακτικού και μαθησιακού υλικού, επιτρέποντας σε άλλους να προσθέτουν υλικό σε αυτά και να παρέχουν εποικοδομητική αξιολόγηση.</a:t>
            </a:r>
            <a:endParaRPr b="0" i="0" sz="1600" u="none" cap="none" strike="noStrike">
              <a:solidFill>
                <a:srgbClr val="000000"/>
              </a:solidFill>
              <a:latin typeface="Arial"/>
              <a:ea typeface="Arial"/>
              <a:cs typeface="Arial"/>
              <a:sym typeface="Arial"/>
            </a:endParaRPr>
          </a:p>
          <a:p>
            <a:pPr indent="0" lvl="0" marL="0" marR="0" rtl="0" algn="l">
              <a:lnSpc>
                <a:spcPct val="115000"/>
              </a:lnSpc>
              <a:spcBef>
                <a:spcPts val="0"/>
              </a:spcBef>
              <a:spcAft>
                <a:spcPts val="0"/>
              </a:spcAft>
              <a:buClr>
                <a:schemeClr val="dk1"/>
              </a:buClr>
              <a:buSzPts val="1100"/>
              <a:buFont typeface="Arial"/>
              <a:buNone/>
            </a:pPr>
            <a:r>
              <a:t/>
            </a:r>
            <a:endParaRPr b="0" i="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chemeClr val="dk1"/>
              </a:buClr>
              <a:buSzPts val="1100"/>
              <a:buFont typeface="Arial"/>
              <a:buNone/>
            </a:pPr>
            <a:r>
              <a:rPr b="1" i="0" lang="el-GR" u="none" cap="none" strike="noStrike">
                <a:solidFill>
                  <a:srgbClr val="004993"/>
                </a:solidFill>
                <a:latin typeface="Open Sans"/>
                <a:ea typeface="Open Sans"/>
                <a:cs typeface="Open Sans"/>
                <a:sym typeface="Open Sans"/>
              </a:rPr>
              <a:t>Αφήνουν παρακαταθήκη:</a:t>
            </a:r>
            <a:r>
              <a:rPr b="0" i="0" lang="el-GR" u="none" cap="none" strike="noStrike">
                <a:solidFill>
                  <a:srgbClr val="004993"/>
                </a:solidFill>
                <a:latin typeface="Open Sans"/>
                <a:ea typeface="Open Sans"/>
                <a:cs typeface="Open Sans"/>
                <a:sym typeface="Open Sans"/>
              </a:rPr>
              <a:t> Η διαδικασία της συνεχούς επαναχρησιμοποίησης που ενεργοποιείται από τα ΑΕΠ συνεχίζεται και μετά τη συνταξιοδότηση.</a:t>
            </a:r>
            <a:endParaRPr b="0" i="0" u="none" cap="none" strike="noStrike">
              <a:solidFill>
                <a:srgbClr val="000000"/>
              </a:solidFill>
              <a:latin typeface="Arial"/>
              <a:ea typeface="Arial"/>
              <a:cs typeface="Arial"/>
              <a:sym typeface="Arial"/>
            </a:endParaRPr>
          </a:p>
        </p:txBody>
      </p:sp>
      <p:cxnSp>
        <p:nvCxnSpPr>
          <p:cNvPr id="344" name="Google Shape;344;p26"/>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345" name="Google Shape;345;p26"/>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346" name="Google Shape;346;p26"/>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7" name="Google Shape;347;p26"/>
          <p:cNvSpPr txBox="1"/>
          <p:nvPr/>
        </p:nvSpPr>
        <p:spPr>
          <a:xfrm>
            <a:off x="65900" y="1671450"/>
            <a:ext cx="2904600" cy="1222500"/>
          </a:xfrm>
          <a:prstGeom prst="rect">
            <a:avLst/>
          </a:prstGeom>
          <a:noFill/>
          <a:ln>
            <a:noFill/>
          </a:ln>
        </p:spPr>
        <p:txBody>
          <a:bodyPr anchorCtr="0" anchor="t" bIns="91425" lIns="91425" spcFirstLastPara="1" rIns="91425" wrap="square" tIns="91425">
            <a:spAutoFit/>
          </a:bodyPr>
          <a:lstStyle/>
          <a:p>
            <a:pPr indent="0" lvl="0" marL="0" marR="38100" rtl="0" algn="l">
              <a:lnSpc>
                <a:spcPct val="128571"/>
              </a:lnSpc>
              <a:spcBef>
                <a:spcPts val="0"/>
              </a:spcBef>
              <a:spcAft>
                <a:spcPts val="0"/>
              </a:spcAft>
              <a:buClr>
                <a:schemeClr val="dk1"/>
              </a:buClr>
              <a:buSzPts val="1100"/>
              <a:buFont typeface="Arial"/>
              <a:buNone/>
            </a:pPr>
            <a:r>
              <a:rPr b="1" lang="el-GR" sz="2000">
                <a:solidFill>
                  <a:schemeClr val="lt1"/>
                </a:solidFill>
                <a:latin typeface="Open Sans"/>
                <a:ea typeface="Open Sans"/>
                <a:cs typeface="Open Sans"/>
                <a:sym typeface="Open Sans"/>
              </a:rPr>
              <a:t> Οφέλη Ανοιχτής</a:t>
            </a:r>
            <a:r>
              <a:rPr b="1" lang="el-GR" sz="2000">
                <a:solidFill>
                  <a:schemeClr val="lt1"/>
                </a:solidFill>
                <a:latin typeface="Open Sans"/>
                <a:ea typeface="Open Sans"/>
                <a:cs typeface="Open Sans"/>
                <a:sym typeface="Open Sans"/>
              </a:rPr>
              <a:t> Εκπαίδευσης για</a:t>
            </a:r>
            <a:endParaRPr b="1" i="0" sz="2300" u="none" cap="none" strike="noStrike">
              <a:solidFill>
                <a:schemeClr val="lt1"/>
              </a:solidFill>
              <a:latin typeface="Open Sans"/>
              <a:ea typeface="Open Sans"/>
              <a:cs typeface="Open Sans"/>
              <a:sym typeface="Open Sans"/>
            </a:endParaRPr>
          </a:p>
          <a:p>
            <a:pPr indent="0" lvl="0" marL="0" rtl="0" algn="l">
              <a:lnSpc>
                <a:spcPct val="80000"/>
              </a:lnSpc>
              <a:spcBef>
                <a:spcPts val="0"/>
              </a:spcBef>
              <a:spcAft>
                <a:spcPts val="0"/>
              </a:spcAft>
              <a:buClr>
                <a:schemeClr val="dk1"/>
              </a:buClr>
              <a:buSzPts val="2700"/>
              <a:buFont typeface="Arial"/>
              <a:buNone/>
            </a:pPr>
            <a:r>
              <a:rPr b="1" lang="el-GR" sz="2000">
                <a:solidFill>
                  <a:schemeClr val="accent4"/>
                </a:solidFill>
                <a:latin typeface="Open Sans"/>
                <a:ea typeface="Open Sans"/>
                <a:cs typeface="Open Sans"/>
                <a:sym typeface="Open Sans"/>
              </a:rPr>
              <a:t>διδάσκοντες</a:t>
            </a:r>
            <a:endParaRPr b="1" i="0" sz="2000" u="none" cap="none" strike="noStrike">
              <a:solidFill>
                <a:srgbClr val="FFDE59"/>
              </a:solidFill>
              <a:latin typeface="Open Sans"/>
              <a:ea typeface="Open Sans"/>
              <a:cs typeface="Open Sans"/>
              <a:sym typeface="Open Sans"/>
            </a:endParaRPr>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351" name="Shape 351"/>
        <p:cNvGrpSpPr/>
        <p:nvPr/>
      </p:nvGrpSpPr>
      <p:grpSpPr>
        <a:xfrm>
          <a:off x="0" y="0"/>
          <a:ext cx="0" cy="0"/>
          <a:chOff x="0" y="0"/>
          <a:chExt cx="0" cy="0"/>
        </a:xfrm>
      </p:grpSpPr>
      <p:sp>
        <p:nvSpPr>
          <p:cNvPr id="352" name="Google Shape;352;p27"/>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3" name="Google Shape;353;p27"/>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4" name="Google Shape;354;p27"/>
          <p:cNvSpPr txBox="1"/>
          <p:nvPr/>
        </p:nvSpPr>
        <p:spPr>
          <a:xfrm>
            <a:off x="3155250" y="382863"/>
            <a:ext cx="5460000" cy="36219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chemeClr val="dk1"/>
              </a:buClr>
              <a:buSzPts val="1100"/>
              <a:buFont typeface="Arial"/>
              <a:buNone/>
            </a:pPr>
            <a:r>
              <a:rPr b="1" i="0" lang="el-GR" sz="1400" u="none" cap="none" strike="noStrike">
                <a:solidFill>
                  <a:srgbClr val="004993"/>
                </a:solidFill>
                <a:latin typeface="Open Sans"/>
                <a:ea typeface="Open Sans"/>
                <a:cs typeface="Open Sans"/>
                <a:sym typeface="Open Sans"/>
              </a:rPr>
              <a:t>Επεκτείνουν τις επιλογές:</a:t>
            </a:r>
            <a:r>
              <a:rPr b="0" i="0" lang="el-GR" sz="1400" u="none" cap="none" strike="noStrike">
                <a:solidFill>
                  <a:srgbClr val="004993"/>
                </a:solidFill>
                <a:latin typeface="Open Sans"/>
                <a:ea typeface="Open Sans"/>
                <a:cs typeface="Open Sans"/>
                <a:sym typeface="Open Sans"/>
              </a:rPr>
              <a:t> Τα βιβλία ΑΕΠ διευρύνουν τους πόρους των διδασκόντων και μπορούν να εγγυηθούν το ίδιο υψηλό επίπεδο ποιότητας με τα παραδοσιακά εγχειρίδια.</a:t>
            </a:r>
            <a:endParaRPr b="0" i="0" sz="1400" u="none" cap="none" strike="noStrike">
              <a:solidFill>
                <a:srgbClr val="000000"/>
              </a:solidFill>
              <a:latin typeface="Arial"/>
              <a:ea typeface="Arial"/>
              <a:cs typeface="Arial"/>
              <a:sym typeface="Arial"/>
            </a:endParaRPr>
          </a:p>
          <a:p>
            <a:pPr indent="0" lvl="0" marL="0" marR="0" rtl="0" algn="l">
              <a:lnSpc>
                <a:spcPct val="115000"/>
              </a:lnSpc>
              <a:spcBef>
                <a:spcPts val="0"/>
              </a:spcBef>
              <a:spcAft>
                <a:spcPts val="0"/>
              </a:spcAft>
              <a:buClr>
                <a:schemeClr val="dk1"/>
              </a:buClr>
              <a:buSzPts val="1100"/>
              <a:buFont typeface="Arial"/>
              <a:buNone/>
            </a:pPr>
            <a:r>
              <a:t/>
            </a:r>
            <a:endParaRPr b="0" i="0" sz="14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chemeClr val="dk1"/>
              </a:buClr>
              <a:buSzPts val="1100"/>
              <a:buFont typeface="Arial"/>
              <a:buNone/>
            </a:pPr>
            <a:r>
              <a:rPr b="1" i="0" lang="el-GR" sz="1400" u="none" cap="none" strike="noStrike">
                <a:solidFill>
                  <a:srgbClr val="004993"/>
                </a:solidFill>
                <a:latin typeface="Open Sans"/>
                <a:ea typeface="Open Sans"/>
                <a:cs typeface="Open Sans"/>
                <a:sym typeface="Open Sans"/>
              </a:rPr>
              <a:t>Ενισχύουν την ακαδημαϊκή ελευθερία: </a:t>
            </a:r>
            <a:r>
              <a:rPr b="0" i="0" lang="el-GR" sz="1400" u="none" cap="none" strike="noStrike">
                <a:solidFill>
                  <a:srgbClr val="004993"/>
                </a:solidFill>
                <a:latin typeface="Open Sans"/>
                <a:ea typeface="Open Sans"/>
                <a:cs typeface="Open Sans"/>
                <a:sym typeface="Open Sans"/>
              </a:rPr>
              <a:t>Οι ανοιχτές άδειες στους ΑΕΠ επιτρέπουν στους διδάσκοντες να τροποποιούν και να ενημερώνουν τακτικά τις μαθησιακές πηγές τους για τα μαθήματά τους.</a:t>
            </a:r>
            <a:endParaRPr b="0" i="0" sz="1400" u="none" cap="none" strike="noStrike">
              <a:solidFill>
                <a:srgbClr val="000000"/>
              </a:solidFill>
              <a:latin typeface="Arial"/>
              <a:ea typeface="Arial"/>
              <a:cs typeface="Arial"/>
              <a:sym typeface="Arial"/>
            </a:endParaRPr>
          </a:p>
          <a:p>
            <a:pPr indent="0" lvl="0" marL="0" marR="0" rtl="0" algn="l">
              <a:lnSpc>
                <a:spcPct val="115000"/>
              </a:lnSpc>
              <a:spcBef>
                <a:spcPts val="0"/>
              </a:spcBef>
              <a:spcAft>
                <a:spcPts val="0"/>
              </a:spcAft>
              <a:buClr>
                <a:schemeClr val="dk1"/>
              </a:buClr>
              <a:buSzPts val="1100"/>
              <a:buFont typeface="Arial"/>
              <a:buNone/>
            </a:pPr>
            <a:r>
              <a:t/>
            </a:r>
            <a:endParaRPr b="0" i="0" sz="14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chemeClr val="dk1"/>
              </a:buClr>
              <a:buSzPts val="1100"/>
              <a:buFont typeface="Arial"/>
              <a:buNone/>
            </a:pPr>
            <a:r>
              <a:rPr b="1" i="0" lang="el-GR" sz="1400" u="none" cap="none" strike="noStrike">
                <a:solidFill>
                  <a:srgbClr val="004993"/>
                </a:solidFill>
                <a:latin typeface="Open Sans"/>
                <a:ea typeface="Open Sans"/>
                <a:cs typeface="Open Sans"/>
                <a:sym typeface="Open Sans"/>
              </a:rPr>
              <a:t>Προβάλλουν την καινοτομία και τη δημιουργικότητα: </a:t>
            </a:r>
            <a:r>
              <a:rPr b="0" i="0" lang="el-GR" sz="1400" u="none" cap="none" strike="noStrike">
                <a:solidFill>
                  <a:srgbClr val="004993"/>
                </a:solidFill>
                <a:latin typeface="Open Sans"/>
                <a:ea typeface="Open Sans"/>
                <a:cs typeface="Open Sans"/>
                <a:sym typeface="Open Sans"/>
              </a:rPr>
              <a:t>Η δημιουργικότητα των διδασκόντων μπορεί να εντυπωσιάσει υποψήφιους φοιτητές ή/και χορηγών. Αυτό θα συμβάλει στην αύξηση της εγγραφής φοιτητών σε συγκεκριμένα μαθήματα και θα αυξήσει την αξία των διδασκόντων.</a:t>
            </a:r>
            <a:endParaRPr b="0" i="0" sz="1400" u="none" cap="none" strike="noStrike">
              <a:solidFill>
                <a:srgbClr val="000000"/>
              </a:solidFill>
              <a:latin typeface="Arial"/>
              <a:ea typeface="Arial"/>
              <a:cs typeface="Arial"/>
              <a:sym typeface="Arial"/>
            </a:endParaRPr>
          </a:p>
        </p:txBody>
      </p:sp>
      <p:cxnSp>
        <p:nvCxnSpPr>
          <p:cNvPr id="355" name="Google Shape;355;p27"/>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356" name="Google Shape;356;p27"/>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357" name="Google Shape;357;p27"/>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8" name="Google Shape;358;p27"/>
          <p:cNvSpPr txBox="1"/>
          <p:nvPr/>
        </p:nvSpPr>
        <p:spPr>
          <a:xfrm>
            <a:off x="65900" y="1671450"/>
            <a:ext cx="2904600" cy="1222500"/>
          </a:xfrm>
          <a:prstGeom prst="rect">
            <a:avLst/>
          </a:prstGeom>
          <a:noFill/>
          <a:ln>
            <a:noFill/>
          </a:ln>
        </p:spPr>
        <p:txBody>
          <a:bodyPr anchorCtr="0" anchor="t" bIns="91425" lIns="91425" spcFirstLastPara="1" rIns="91425" wrap="square" tIns="91425">
            <a:spAutoFit/>
          </a:bodyPr>
          <a:lstStyle/>
          <a:p>
            <a:pPr indent="0" lvl="0" marL="0" marR="38100" rtl="0" algn="l">
              <a:lnSpc>
                <a:spcPct val="128571"/>
              </a:lnSpc>
              <a:spcBef>
                <a:spcPts val="0"/>
              </a:spcBef>
              <a:spcAft>
                <a:spcPts val="0"/>
              </a:spcAft>
              <a:buClr>
                <a:schemeClr val="dk1"/>
              </a:buClr>
              <a:buSzPts val="1100"/>
              <a:buFont typeface="Arial"/>
              <a:buNone/>
            </a:pPr>
            <a:r>
              <a:rPr b="1" lang="el-GR" sz="2000">
                <a:solidFill>
                  <a:schemeClr val="lt1"/>
                </a:solidFill>
                <a:latin typeface="Open Sans"/>
                <a:ea typeface="Open Sans"/>
                <a:cs typeface="Open Sans"/>
                <a:sym typeface="Open Sans"/>
              </a:rPr>
              <a:t> Οφέλη Ανοιχτής</a:t>
            </a:r>
            <a:r>
              <a:rPr b="1" lang="el-GR" sz="2000">
                <a:solidFill>
                  <a:schemeClr val="lt1"/>
                </a:solidFill>
                <a:latin typeface="Open Sans"/>
                <a:ea typeface="Open Sans"/>
                <a:cs typeface="Open Sans"/>
                <a:sym typeface="Open Sans"/>
              </a:rPr>
              <a:t> Εκπαίδευσης για</a:t>
            </a:r>
            <a:endParaRPr b="1" i="0" sz="2300" u="none" cap="none" strike="noStrike">
              <a:solidFill>
                <a:schemeClr val="lt1"/>
              </a:solidFill>
              <a:latin typeface="Open Sans"/>
              <a:ea typeface="Open Sans"/>
              <a:cs typeface="Open Sans"/>
              <a:sym typeface="Open Sans"/>
            </a:endParaRPr>
          </a:p>
          <a:p>
            <a:pPr indent="0" lvl="0" marL="0" rtl="0" algn="l">
              <a:lnSpc>
                <a:spcPct val="80000"/>
              </a:lnSpc>
              <a:spcBef>
                <a:spcPts val="0"/>
              </a:spcBef>
              <a:spcAft>
                <a:spcPts val="0"/>
              </a:spcAft>
              <a:buClr>
                <a:schemeClr val="dk1"/>
              </a:buClr>
              <a:buSzPts val="2700"/>
              <a:buFont typeface="Arial"/>
              <a:buNone/>
            </a:pPr>
            <a:r>
              <a:rPr b="1" lang="el-GR" sz="2000">
                <a:solidFill>
                  <a:schemeClr val="accent4"/>
                </a:solidFill>
                <a:latin typeface="Open Sans"/>
                <a:ea typeface="Open Sans"/>
                <a:cs typeface="Open Sans"/>
                <a:sym typeface="Open Sans"/>
              </a:rPr>
              <a:t>διδάσκοντες</a:t>
            </a:r>
            <a:endParaRPr b="1" i="0" sz="2000" u="none" cap="none" strike="noStrike">
              <a:solidFill>
                <a:srgbClr val="FFDE59"/>
              </a:solidFill>
              <a:latin typeface="Open Sans"/>
              <a:ea typeface="Open Sans"/>
              <a:cs typeface="Open Sans"/>
              <a:sym typeface="Open Sans"/>
            </a:endParaRPr>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45BEDF"/>
        </a:solidFill>
      </p:bgPr>
    </p:bg>
    <p:spTree>
      <p:nvGrpSpPr>
        <p:cNvPr id="362" name="Shape 362"/>
        <p:cNvGrpSpPr/>
        <p:nvPr/>
      </p:nvGrpSpPr>
      <p:grpSpPr>
        <a:xfrm>
          <a:off x="0" y="0"/>
          <a:ext cx="0" cy="0"/>
          <a:chOff x="0" y="0"/>
          <a:chExt cx="0" cy="0"/>
        </a:xfrm>
      </p:grpSpPr>
      <p:sp>
        <p:nvSpPr>
          <p:cNvPr id="363" name="Google Shape;363;p28"/>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4" name="Google Shape;364;p28"/>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5" name="Google Shape;365;p28"/>
          <p:cNvSpPr txBox="1"/>
          <p:nvPr/>
        </p:nvSpPr>
        <p:spPr>
          <a:xfrm>
            <a:off x="3202900" y="72100"/>
            <a:ext cx="5865000" cy="43713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l-GR" sz="1200" u="none" cap="none" strike="noStrike">
                <a:solidFill>
                  <a:srgbClr val="004993"/>
                </a:solidFill>
                <a:latin typeface="Open Sans"/>
                <a:ea typeface="Open Sans"/>
                <a:cs typeface="Open Sans"/>
                <a:sym typeface="Open Sans"/>
              </a:rPr>
              <a:t>Προωθούν τις οικονομίες κλίμακας:</a:t>
            </a:r>
            <a:r>
              <a:rPr b="0" i="0" lang="el-GR" sz="1200" u="none" cap="none" strike="noStrike">
                <a:solidFill>
                  <a:srgbClr val="004993"/>
                </a:solidFill>
                <a:latin typeface="Open Sans"/>
                <a:ea typeface="Open Sans"/>
                <a:cs typeface="Open Sans"/>
                <a:sym typeface="Open Sans"/>
              </a:rPr>
              <a:t> </a:t>
            </a:r>
            <a:r>
              <a:rPr b="0" i="0" lang="el-GR" sz="1200" u="none" cap="none" strike="noStrike">
                <a:solidFill>
                  <a:schemeClr val="lt1"/>
                </a:solidFill>
                <a:latin typeface="Open Sans"/>
                <a:ea typeface="Open Sans"/>
                <a:cs typeface="Open Sans"/>
                <a:sym typeface="Open Sans"/>
              </a:rPr>
              <a:t>Οι ΑΕΠ είναι δωρεάν στο Διαδίκτυο, προσιτοί για να τυπωθούν, μπορούν να αποθηκευτούν για πάντα και επικαιροποιούνται εύκολα. Οι πόροι που διαφορετικά θα πήγαιναν για την αγορά των εγχειριδίων, μπορούν να ανακατευθυνθούν προς την τεχνολογία, τη βελτίωση της διδασκαλίας ή τη μείωση φοιτητικού δανείου (εάν υπάρχει).</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t/>
            </a:r>
            <a:endParaRPr b="0" i="0" sz="11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1" i="0" lang="el-GR" sz="1200" u="none" cap="none" strike="noStrike">
                <a:solidFill>
                  <a:srgbClr val="004993"/>
                </a:solidFill>
                <a:latin typeface="Open Sans"/>
                <a:ea typeface="Open Sans"/>
                <a:cs typeface="Open Sans"/>
                <a:sym typeface="Open Sans"/>
              </a:rPr>
              <a:t>Υποστηρίζουν την παιδαγωγική εξέλιξη των διδασκόντων:</a:t>
            </a:r>
            <a:r>
              <a:rPr b="0" i="0" lang="el-GR" sz="1200" u="none" cap="none" strike="noStrike">
                <a:solidFill>
                  <a:srgbClr val="004993"/>
                </a:solidFill>
                <a:latin typeface="Open Sans"/>
                <a:ea typeface="Open Sans"/>
                <a:cs typeface="Open Sans"/>
                <a:sym typeface="Open Sans"/>
              </a:rPr>
              <a:t> </a:t>
            </a:r>
            <a:r>
              <a:rPr b="0" i="0" lang="el-GR" sz="1200" u="none" cap="none" strike="noStrike">
                <a:solidFill>
                  <a:schemeClr val="lt1"/>
                </a:solidFill>
                <a:latin typeface="Open Sans"/>
                <a:ea typeface="Open Sans"/>
                <a:cs typeface="Open Sans"/>
                <a:sym typeface="Open Sans"/>
              </a:rPr>
              <a:t>Η χρήση των ΑΕΠ αυξάνει τη συμμετοχή στην τριτοβάθμια εκπαίδευση διευρύνοντας την πρόσβαση σε μη παραδοσιακούς φοιτητές που κάνουν επιλογές με βάση την ποιότητα του εκπαιδευτικού υλικού που προσφέρεται.</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t/>
            </a:r>
            <a:endParaRPr b="0" i="0" sz="11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1" i="0" lang="el-GR" sz="1200" u="none" cap="none" strike="noStrike">
                <a:solidFill>
                  <a:srgbClr val="004993"/>
                </a:solidFill>
                <a:latin typeface="Open Sans"/>
                <a:ea typeface="Open Sans"/>
                <a:cs typeface="Open Sans"/>
                <a:sym typeface="Open Sans"/>
              </a:rPr>
              <a:t>Αξιοποιούν στο μέγιστο τις δημόσιες επενδύσεις: </a:t>
            </a:r>
            <a:r>
              <a:rPr b="0" i="0" lang="el-GR" sz="1200" u="none" cap="none" strike="noStrike">
                <a:solidFill>
                  <a:schemeClr val="lt1"/>
                </a:solidFill>
                <a:latin typeface="Open Sans"/>
                <a:ea typeface="Open Sans"/>
                <a:cs typeface="Open Sans"/>
                <a:sym typeface="Open Sans"/>
              </a:rPr>
              <a:t>Οι πόροι που προέρχονται από δημόσια χρηματοδότηση χρησιμοποιούνται για τη δημιουργία δημόσιας γνώσης και διαμοιράζονται ευρύτερα μέσω πολλών ιδρυμάτων μειώνοντας τα πρόσθετα κόστη.</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t/>
            </a:r>
            <a:endParaRPr b="0" i="0" sz="11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1" i="0" lang="el-GR" sz="1200" u="none" cap="none" strike="noStrike">
                <a:solidFill>
                  <a:srgbClr val="004993"/>
                </a:solidFill>
                <a:latin typeface="Open Sans"/>
                <a:ea typeface="Open Sans"/>
                <a:cs typeface="Open Sans"/>
                <a:sym typeface="Open Sans"/>
              </a:rPr>
              <a:t>Υποστηρίζουν την αυτοπροβολή:</a:t>
            </a:r>
            <a:r>
              <a:rPr b="0" i="0" lang="el-GR" sz="1200" u="none" cap="none" strike="noStrike">
                <a:solidFill>
                  <a:srgbClr val="004993"/>
                </a:solidFill>
                <a:latin typeface="Open Sans"/>
                <a:ea typeface="Open Sans"/>
                <a:cs typeface="Open Sans"/>
                <a:sym typeface="Open Sans"/>
              </a:rPr>
              <a:t> </a:t>
            </a:r>
            <a:r>
              <a:rPr b="0" i="0" lang="el-GR" sz="1200" u="none" cap="none" strike="noStrike">
                <a:solidFill>
                  <a:schemeClr val="lt1"/>
                </a:solidFill>
                <a:latin typeface="Open Sans"/>
                <a:ea typeface="Open Sans"/>
                <a:cs typeface="Open Sans"/>
                <a:sym typeface="Open Sans"/>
              </a:rPr>
              <a:t>Η δημόσια εικόνα του ιδρύματος μπορεί να επωφεληθεί σε μεγάλο βαθμό από την ποιότητα των ανοικτών και επαναχρησιμοποιούμενων ΑΕΠ του.</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t/>
            </a:r>
            <a:endParaRPr b="0" i="0" sz="11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1" i="0" lang="el-GR" sz="1200" u="none" cap="none" strike="noStrike">
                <a:solidFill>
                  <a:srgbClr val="004993"/>
                </a:solidFill>
                <a:latin typeface="Open Sans"/>
                <a:ea typeface="Open Sans"/>
                <a:cs typeface="Open Sans"/>
                <a:sym typeface="Open Sans"/>
              </a:rPr>
              <a:t>Υποστηρίζουν τη διεθνή συνεργασία: </a:t>
            </a:r>
            <a:r>
              <a:rPr b="0" i="0" lang="el-GR" sz="1200" u="none" cap="none" strike="noStrike">
                <a:solidFill>
                  <a:schemeClr val="lt1"/>
                </a:solidFill>
                <a:latin typeface="Open Sans"/>
                <a:ea typeface="Open Sans"/>
                <a:cs typeface="Open Sans"/>
                <a:sym typeface="Open Sans"/>
              </a:rPr>
              <a:t>Δουλεύοντας με τους ΑΕΠ αυξάνεται η προβολή του ιδρύματος, βελτιώνοντας τη φήμη του σε διεθνές επίπεδο μέσω της ενεργού συνεργασίας με άλλα ιδρύματα παγκοσμίως.</a:t>
            </a:r>
            <a:endParaRPr b="1" i="0" sz="1200" u="none" cap="none" strike="noStrike">
              <a:solidFill>
                <a:schemeClr val="lt1"/>
              </a:solidFill>
              <a:latin typeface="Open Sans"/>
              <a:ea typeface="Open Sans"/>
              <a:cs typeface="Open Sans"/>
              <a:sym typeface="Open Sans"/>
            </a:endParaRPr>
          </a:p>
        </p:txBody>
      </p:sp>
      <p:cxnSp>
        <p:nvCxnSpPr>
          <p:cNvPr id="366" name="Google Shape;366;p28"/>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367" name="Google Shape;367;p28"/>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368" name="Google Shape;368;p28"/>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9" name="Google Shape;369;p28"/>
          <p:cNvSpPr txBox="1"/>
          <p:nvPr/>
        </p:nvSpPr>
        <p:spPr>
          <a:xfrm>
            <a:off x="65900" y="1671450"/>
            <a:ext cx="2904600" cy="1222500"/>
          </a:xfrm>
          <a:prstGeom prst="rect">
            <a:avLst/>
          </a:prstGeom>
          <a:noFill/>
          <a:ln>
            <a:noFill/>
          </a:ln>
        </p:spPr>
        <p:txBody>
          <a:bodyPr anchorCtr="0" anchor="t" bIns="91425" lIns="91425" spcFirstLastPara="1" rIns="91425" wrap="square" tIns="91425">
            <a:spAutoFit/>
          </a:bodyPr>
          <a:lstStyle/>
          <a:p>
            <a:pPr indent="0" lvl="0" marL="0" marR="38100" rtl="0" algn="l">
              <a:lnSpc>
                <a:spcPct val="128571"/>
              </a:lnSpc>
              <a:spcBef>
                <a:spcPts val="0"/>
              </a:spcBef>
              <a:spcAft>
                <a:spcPts val="0"/>
              </a:spcAft>
              <a:buClr>
                <a:schemeClr val="dk1"/>
              </a:buClr>
              <a:buSzPts val="1100"/>
              <a:buFont typeface="Arial"/>
              <a:buNone/>
            </a:pPr>
            <a:r>
              <a:rPr b="1" lang="el-GR" sz="2000">
                <a:solidFill>
                  <a:schemeClr val="lt1"/>
                </a:solidFill>
                <a:latin typeface="Open Sans"/>
                <a:ea typeface="Open Sans"/>
                <a:cs typeface="Open Sans"/>
                <a:sym typeface="Open Sans"/>
              </a:rPr>
              <a:t> Οφέλη Ανοιχτής</a:t>
            </a:r>
            <a:r>
              <a:rPr b="1" lang="el-GR" sz="2000">
                <a:solidFill>
                  <a:schemeClr val="lt1"/>
                </a:solidFill>
                <a:latin typeface="Open Sans"/>
                <a:ea typeface="Open Sans"/>
                <a:cs typeface="Open Sans"/>
                <a:sym typeface="Open Sans"/>
              </a:rPr>
              <a:t> Εκπαίδευσης για</a:t>
            </a:r>
            <a:endParaRPr b="1" i="0" sz="2300" u="none" cap="none" strike="noStrike">
              <a:solidFill>
                <a:schemeClr val="lt1"/>
              </a:solidFill>
              <a:latin typeface="Open Sans"/>
              <a:ea typeface="Open Sans"/>
              <a:cs typeface="Open Sans"/>
              <a:sym typeface="Open Sans"/>
            </a:endParaRPr>
          </a:p>
          <a:p>
            <a:pPr indent="0" lvl="0" marL="0" rtl="0" algn="l">
              <a:lnSpc>
                <a:spcPct val="80000"/>
              </a:lnSpc>
              <a:spcBef>
                <a:spcPts val="0"/>
              </a:spcBef>
              <a:spcAft>
                <a:spcPts val="0"/>
              </a:spcAft>
              <a:buClr>
                <a:schemeClr val="dk1"/>
              </a:buClr>
              <a:buSzPts val="2700"/>
              <a:buFont typeface="Arial"/>
              <a:buNone/>
            </a:pPr>
            <a:r>
              <a:rPr b="1" lang="el-GR" sz="2000">
                <a:solidFill>
                  <a:srgbClr val="45BEDF"/>
                </a:solidFill>
                <a:latin typeface="Open Sans"/>
                <a:ea typeface="Open Sans"/>
                <a:cs typeface="Open Sans"/>
                <a:sym typeface="Open Sans"/>
              </a:rPr>
              <a:t>ιδρύματα</a:t>
            </a:r>
            <a:endParaRPr b="1" i="0" sz="2000" u="none" cap="none" strike="noStrike">
              <a:solidFill>
                <a:srgbClr val="FFDE59"/>
              </a:solidFill>
              <a:latin typeface="Open Sans"/>
              <a:ea typeface="Open Sans"/>
              <a:cs typeface="Open Sans"/>
              <a:sym typeface="Open Sans"/>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71" name="Shape 71"/>
        <p:cNvGrpSpPr/>
        <p:nvPr/>
      </p:nvGrpSpPr>
      <p:grpSpPr>
        <a:xfrm>
          <a:off x="0" y="0"/>
          <a:ext cx="0" cy="0"/>
          <a:chOff x="0" y="0"/>
          <a:chExt cx="0" cy="0"/>
        </a:xfrm>
      </p:grpSpPr>
      <p:sp>
        <p:nvSpPr>
          <p:cNvPr id="72" name="Google Shape;72;p3"/>
          <p:cNvSpPr txBox="1"/>
          <p:nvPr/>
        </p:nvSpPr>
        <p:spPr>
          <a:xfrm>
            <a:off x="3897499" y="1214075"/>
            <a:ext cx="2339400" cy="22626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4500"/>
              <a:buFont typeface="Arial"/>
              <a:buNone/>
            </a:pPr>
            <a:r>
              <a:rPr b="1" i="0" lang="el-GR" sz="4500" u="none" cap="none" strike="noStrike">
                <a:solidFill>
                  <a:srgbClr val="004993"/>
                </a:solidFill>
                <a:latin typeface="Open Sans"/>
                <a:ea typeface="Open Sans"/>
                <a:cs typeface="Open Sans"/>
                <a:sym typeface="Open Sans"/>
              </a:rPr>
              <a:t>Τι είναι οι ΑΕΠ;</a:t>
            </a:r>
            <a:endParaRPr b="1" i="0" sz="4600" u="none" cap="none" strike="noStrike">
              <a:solidFill>
                <a:srgbClr val="004993"/>
              </a:solidFill>
              <a:latin typeface="Open Sans"/>
              <a:ea typeface="Open Sans"/>
              <a:cs typeface="Open Sans"/>
              <a:sym typeface="Open Sans"/>
            </a:endParaRPr>
          </a:p>
        </p:txBody>
      </p:sp>
      <p:sp>
        <p:nvSpPr>
          <p:cNvPr id="73" name="Google Shape;73;p3"/>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74" name="Google Shape;74;p3"/>
          <p:cNvPicPr preferRelativeResize="0"/>
          <p:nvPr/>
        </p:nvPicPr>
        <p:blipFill rotWithShape="1">
          <a:blip r:embed="rId3">
            <a:alphaModFix/>
          </a:blip>
          <a:srcRect b="0" l="0" r="0" t="0"/>
          <a:stretch/>
        </p:blipFill>
        <p:spPr>
          <a:xfrm>
            <a:off x="817575" y="1370375"/>
            <a:ext cx="2568609" cy="1950000"/>
          </a:xfrm>
          <a:prstGeom prst="rect">
            <a:avLst/>
          </a:prstGeom>
          <a:noFill/>
          <a:ln>
            <a:noFill/>
          </a:ln>
        </p:spPr>
      </p:pic>
      <p:sp>
        <p:nvSpPr>
          <p:cNvPr id="75" name="Google Shape;75;p3"/>
          <p:cNvSpPr txBox="1"/>
          <p:nvPr/>
        </p:nvSpPr>
        <p:spPr>
          <a:xfrm>
            <a:off x="1316037" y="1575312"/>
            <a:ext cx="3934800" cy="1031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200"/>
              <a:buFont typeface="Arial"/>
              <a:buNone/>
            </a:pPr>
            <a:r>
              <a:rPr b="1" i="0" lang="el-GR" sz="3200" u="none" cap="none" strike="noStrike">
                <a:solidFill>
                  <a:srgbClr val="FFFFFF"/>
                </a:solidFill>
                <a:latin typeface="Open Sans"/>
                <a:ea typeface="Open Sans"/>
                <a:cs typeface="Open Sans"/>
                <a:sym typeface="Open Sans"/>
              </a:rPr>
              <a:t>OER</a:t>
            </a:r>
            <a:endParaRPr b="1" i="0" sz="3200" u="none" cap="none" strike="noStrike">
              <a:solidFill>
                <a:srgbClr val="FFFFFF"/>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300"/>
              <a:buFont typeface="Arial"/>
              <a:buNone/>
            </a:pPr>
            <a:r>
              <a:rPr b="0" i="0" lang="el-GR" sz="2300" u="none" cap="none" strike="noStrike">
                <a:solidFill>
                  <a:srgbClr val="FFFFFF"/>
                </a:solidFill>
                <a:latin typeface="Open Sans"/>
                <a:ea typeface="Open Sans"/>
                <a:cs typeface="Open Sans"/>
                <a:sym typeface="Open Sans"/>
              </a:rPr>
              <a:t>BASIC</a:t>
            </a:r>
            <a:endParaRPr b="0" i="0" sz="2300" u="none" cap="none" strike="noStrike">
              <a:solidFill>
                <a:srgbClr val="FFFFFF"/>
              </a:solidFill>
              <a:latin typeface="Open Sans"/>
              <a:ea typeface="Open Sans"/>
              <a:cs typeface="Open Sans"/>
              <a:sym typeface="Open Sans"/>
            </a:endParaRPr>
          </a:p>
        </p:txBody>
      </p:sp>
      <p:pic>
        <p:nvPicPr>
          <p:cNvPr id="76" name="Google Shape;76;p3"/>
          <p:cNvPicPr preferRelativeResize="0"/>
          <p:nvPr/>
        </p:nvPicPr>
        <p:blipFill rotWithShape="1">
          <a:blip r:embed="rId4">
            <a:alphaModFix/>
          </a:blip>
          <a:srcRect b="0" l="0" r="0" t="0"/>
          <a:stretch/>
        </p:blipFill>
        <p:spPr>
          <a:xfrm>
            <a:off x="192049" y="4663549"/>
            <a:ext cx="979725" cy="342800"/>
          </a:xfrm>
          <a:prstGeom prst="rect">
            <a:avLst/>
          </a:prstGeom>
          <a:noFill/>
          <a:ln>
            <a:noFill/>
          </a:ln>
        </p:spPr>
      </p:pic>
      <p:sp>
        <p:nvSpPr>
          <p:cNvPr id="77" name="Google Shape;77;p3"/>
          <p:cNvSpPr txBox="1"/>
          <p:nvPr/>
        </p:nvSpPr>
        <p:spPr>
          <a:xfrm>
            <a:off x="7290725" y="4695575"/>
            <a:ext cx="1514400" cy="304200"/>
          </a:xfrm>
          <a:prstGeom prst="rect">
            <a:avLst/>
          </a:prstGeom>
          <a:noFill/>
          <a:ln>
            <a:noFill/>
          </a:ln>
        </p:spPr>
        <p:txBody>
          <a:bodyPr anchorCtr="0" anchor="t" bIns="74375" lIns="74375" spcFirstLastPara="1" rIns="74375" wrap="square" tIns="74375">
            <a:spAutoFit/>
          </a:bodyPr>
          <a:lstStyle/>
          <a:p>
            <a:pPr indent="0" lvl="0" marL="0" marR="0" rtl="0" algn="ctr">
              <a:lnSpc>
                <a:spcPct val="100000"/>
              </a:lnSpc>
              <a:spcBef>
                <a:spcPts val="0"/>
              </a:spcBef>
              <a:spcAft>
                <a:spcPts val="0"/>
              </a:spcAft>
              <a:buClr>
                <a:schemeClr val="dk1"/>
              </a:buClr>
              <a:buSzPts val="1400"/>
              <a:buFont typeface="Arial"/>
              <a:buNone/>
            </a:pPr>
            <a:r>
              <a:rPr b="0" i="0" lang="el-GR" sz="1000" u="none" cap="none" strike="noStrike">
                <a:solidFill>
                  <a:schemeClr val="dk1"/>
                </a:solidFill>
                <a:latin typeface="Calibri"/>
                <a:ea typeface="Calibri"/>
                <a:cs typeface="Calibri"/>
                <a:sym typeface="Calibri"/>
              </a:rPr>
              <a:t>Το λογότυπο εδώ</a:t>
            </a:r>
            <a:endParaRPr b="0" i="0" sz="1000" u="none" cap="none" strike="noStrike">
              <a:solidFill>
                <a:srgbClr val="000000"/>
              </a:solidFill>
              <a:latin typeface="Open Sans"/>
              <a:ea typeface="Open Sans"/>
              <a:cs typeface="Open Sans"/>
              <a:sym typeface="Open Sans"/>
            </a:endParaRPr>
          </a:p>
        </p:txBody>
      </p:sp>
      <p:cxnSp>
        <p:nvCxnSpPr>
          <p:cNvPr id="78" name="Google Shape;78;p3"/>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sp>
        <p:nvSpPr>
          <p:cNvPr id="79" name="Google Shape;79;p3"/>
          <p:cNvSpPr txBox="1"/>
          <p:nvPr/>
        </p:nvSpPr>
        <p:spPr>
          <a:xfrm>
            <a:off x="6882000" y="503181"/>
            <a:ext cx="2295300" cy="104641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0" i="0" lang="el-GR" sz="1400" u="none" cap="none" strike="noStrike">
                <a:solidFill>
                  <a:srgbClr val="FF0000"/>
                </a:solidFill>
                <a:latin typeface="Arial"/>
                <a:ea typeface="Arial"/>
                <a:cs typeface="Arial"/>
                <a:sym typeface="Arial"/>
              </a:rPr>
              <a:t>ΠΑΡΑΔΕΙΓΜΑ ΠΡΟΣΑΡΜΟΓΗΣ ΣΥΜΦΩΝΑ ΜΕ ΤΙΣ ΑΝΑΓΚΕΣ ΣΑΣ</a:t>
            </a:r>
            <a:endParaRPr b="0" i="0" sz="1400" u="none" cap="none" strike="noStrike">
              <a:solidFill>
                <a:srgbClr val="FF0000"/>
              </a:solidFill>
              <a:latin typeface="Arial"/>
              <a:ea typeface="Arial"/>
              <a:cs typeface="Arial"/>
              <a:sym typeface="Arial"/>
            </a:endParaRPr>
          </a:p>
        </p:txBody>
      </p:sp>
      <p:sp>
        <p:nvSpPr>
          <p:cNvPr id="80" name="Google Shape;80;p3"/>
          <p:cNvSpPr txBox="1"/>
          <p:nvPr/>
        </p:nvSpPr>
        <p:spPr>
          <a:xfrm>
            <a:off x="6660150" y="3786750"/>
            <a:ext cx="2675700" cy="6156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0" i="0" lang="el-GR" sz="1400" u="none" cap="none" strike="noStrike">
                <a:solidFill>
                  <a:srgbClr val="FF0000"/>
                </a:solidFill>
                <a:latin typeface="Arial"/>
                <a:ea typeface="Arial"/>
                <a:cs typeface="Arial"/>
                <a:sym typeface="Arial"/>
              </a:rPr>
              <a:t>Προσθέστε το λογότυπο του οργανισμού σας</a:t>
            </a:r>
            <a:endParaRPr b="0" i="0" sz="1400" u="none" cap="none" strike="noStrike">
              <a:solidFill>
                <a:srgbClr val="FF0000"/>
              </a:solidFill>
              <a:latin typeface="Arial"/>
              <a:ea typeface="Arial"/>
              <a:cs typeface="Arial"/>
              <a:sym typeface="Arial"/>
            </a:endParaRPr>
          </a:p>
        </p:txBody>
      </p:sp>
      <p:sp>
        <p:nvSpPr>
          <p:cNvPr id="81" name="Google Shape;81;p3"/>
          <p:cNvSpPr txBox="1"/>
          <p:nvPr/>
        </p:nvSpPr>
        <p:spPr>
          <a:xfrm>
            <a:off x="2248099" y="3939150"/>
            <a:ext cx="2869800" cy="400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0" i="0" lang="el-GR" sz="1400" u="none" cap="none" strike="noStrike">
                <a:solidFill>
                  <a:srgbClr val="FF0000"/>
                </a:solidFill>
                <a:latin typeface="Arial"/>
                <a:ea typeface="Arial"/>
                <a:cs typeface="Arial"/>
                <a:sym typeface="Arial"/>
              </a:rPr>
              <a:t>Προσθέστε τη δήλωση απόδοσης</a:t>
            </a:r>
            <a:endParaRPr b="0" i="0" sz="1400" u="none" cap="none" strike="noStrike">
              <a:solidFill>
                <a:srgbClr val="FF0000"/>
              </a:solidFill>
              <a:latin typeface="Arial"/>
              <a:ea typeface="Arial"/>
              <a:cs typeface="Arial"/>
              <a:sym typeface="Arial"/>
            </a:endParaRPr>
          </a:p>
        </p:txBody>
      </p:sp>
      <p:sp>
        <p:nvSpPr>
          <p:cNvPr id="82" name="Google Shape;82;p3"/>
          <p:cNvSpPr/>
          <p:nvPr/>
        </p:nvSpPr>
        <p:spPr>
          <a:xfrm>
            <a:off x="1985025" y="4142375"/>
            <a:ext cx="233700" cy="553200"/>
          </a:xfrm>
          <a:prstGeom prst="downArrow">
            <a:avLst>
              <a:gd fmla="val 50000" name="adj1"/>
              <a:gd fmla="val 50000" name="adj2"/>
            </a:avLst>
          </a:prstGeom>
          <a:solidFill>
            <a:srgbClr val="FF0000"/>
          </a:solidFill>
          <a:ln cap="flat" cmpd="sng" w="9525">
            <a:solidFill>
              <a:srgbClr val="595959"/>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3" name="Google Shape;83;p3"/>
          <p:cNvSpPr/>
          <p:nvPr/>
        </p:nvSpPr>
        <p:spPr>
          <a:xfrm>
            <a:off x="8229825" y="4173600"/>
            <a:ext cx="233700" cy="553200"/>
          </a:xfrm>
          <a:prstGeom prst="downArrow">
            <a:avLst>
              <a:gd fmla="val 50000" name="adj1"/>
              <a:gd fmla="val 50000" name="adj2"/>
            </a:avLst>
          </a:prstGeom>
          <a:solidFill>
            <a:srgbClr val="FF0000"/>
          </a:solidFill>
          <a:ln cap="flat" cmpd="sng" w="9525">
            <a:solidFill>
              <a:srgbClr val="595959"/>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4" name="Google Shape;84;p3"/>
          <p:cNvSpPr txBox="1"/>
          <p:nvPr/>
        </p:nvSpPr>
        <p:spPr>
          <a:xfrm>
            <a:off x="1316025" y="4698300"/>
            <a:ext cx="4816800" cy="4272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700"/>
              <a:buFont typeface="Arial"/>
              <a:buNone/>
            </a:pPr>
            <a:r>
              <a:rPr b="0" i="0" lang="el-GR" sz="800" u="none" cap="none" strike="noStrike">
                <a:solidFill>
                  <a:schemeClr val="dk1"/>
                </a:solidFill>
                <a:latin typeface="Open Sans"/>
                <a:ea typeface="Open Sans"/>
                <a:cs typeface="Open Sans"/>
                <a:sym typeface="Open Sans"/>
              </a:rPr>
              <a:t>Αυτό το έργο είναι παράγωγο του</a:t>
            </a:r>
            <a:r>
              <a:rPr b="0" i="0" lang="el-GR" sz="1000" u="none" cap="none" strike="noStrike">
                <a:solidFill>
                  <a:schemeClr val="dk1"/>
                </a:solidFill>
                <a:latin typeface="Open Sans"/>
                <a:ea typeface="Open Sans"/>
                <a:cs typeface="Open Sans"/>
                <a:sym typeface="Open Sans"/>
              </a:rPr>
              <a:t> </a:t>
            </a:r>
            <a:r>
              <a:rPr b="0" i="0" lang="el-GR" sz="800" u="none" cap="none" strike="noStrike">
                <a:solidFill>
                  <a:schemeClr val="dk1"/>
                </a:solidFill>
                <a:latin typeface="Open Sans"/>
                <a:ea typeface="Open Sans"/>
                <a:cs typeface="Open Sans"/>
                <a:sym typeface="Open Sans"/>
              </a:rPr>
              <a:t>“Greek_1. OE Benefits - ENOEL slides”, </a:t>
            </a:r>
            <a:r>
              <a:rPr lang="el-GR" sz="800" u="sng">
                <a:solidFill>
                  <a:schemeClr val="hlink"/>
                </a:solidFill>
                <a:latin typeface="Open Sans"/>
                <a:ea typeface="Open Sans"/>
                <a:cs typeface="Open Sans"/>
                <a:sym typeface="Open Sans"/>
                <a:hlinkClick r:id="rId5"/>
              </a:rPr>
              <a:t>https://doi.org/10.5281/zenodo.5568482</a:t>
            </a:r>
            <a:r>
              <a:rPr b="0" i="0" lang="el-GR" sz="800" u="none" cap="none" strike="noStrike">
                <a:solidFill>
                  <a:schemeClr val="dk1"/>
                </a:solidFill>
                <a:latin typeface="Open Sans"/>
                <a:ea typeface="Open Sans"/>
                <a:cs typeface="Open Sans"/>
                <a:sym typeface="Open Sans"/>
              </a:rPr>
              <a:t>, από την</a:t>
            </a:r>
            <a:r>
              <a:rPr b="0" i="0" lang="el-GR" sz="800" u="none" cap="none" strike="noStrike">
                <a:solidFill>
                  <a:srgbClr val="004993"/>
                </a:solidFill>
                <a:latin typeface="Open Sans"/>
                <a:ea typeface="Open Sans"/>
                <a:cs typeface="Open Sans"/>
                <a:sym typeface="Open Sans"/>
              </a:rPr>
              <a:t> </a:t>
            </a:r>
            <a:r>
              <a:rPr b="0" i="0" lang="el-GR" sz="800" u="sng" cap="none" strike="noStrike">
                <a:solidFill>
                  <a:schemeClr val="accent5"/>
                </a:solidFill>
                <a:latin typeface="Open Sans"/>
                <a:ea typeface="Open Sans"/>
                <a:cs typeface="Open Sans"/>
                <a:sym typeface="Open Sans"/>
                <a:hlinkClick r:id="rId6">
                  <a:extLst>
                    <a:ext uri="{A12FA001-AC4F-418D-AE19-62706E023703}">
                      <ahyp:hlinkClr val="tx"/>
                    </a:ext>
                  </a:extLst>
                </a:hlinkClick>
              </a:rPr>
              <a:t>SPARC EUROPE</a:t>
            </a:r>
            <a:r>
              <a:rPr b="0" i="0" lang="el-GR" sz="800" u="none" cap="none" strike="noStrike">
                <a:solidFill>
                  <a:srgbClr val="004993"/>
                </a:solidFill>
                <a:latin typeface="Open Sans"/>
                <a:ea typeface="Open Sans"/>
                <a:cs typeface="Open Sans"/>
                <a:sym typeface="Open Sans"/>
              </a:rPr>
              <a:t> </a:t>
            </a:r>
            <a:r>
              <a:rPr b="0" i="0" lang="el-GR" sz="800" u="none" cap="none" strike="noStrike">
                <a:solidFill>
                  <a:schemeClr val="dk1"/>
                </a:solidFill>
                <a:latin typeface="Open Sans"/>
                <a:ea typeface="Open Sans"/>
                <a:cs typeface="Open Sans"/>
                <a:sym typeface="Open Sans"/>
              </a:rPr>
              <a:t>(ENOEL), </a:t>
            </a:r>
            <a:r>
              <a:rPr b="0" i="0" lang="el-GR" sz="800" u="sng" cap="none" strike="noStrike">
                <a:solidFill>
                  <a:schemeClr val="accent5"/>
                </a:solidFill>
                <a:latin typeface="Open Sans"/>
                <a:ea typeface="Open Sans"/>
                <a:cs typeface="Open Sans"/>
                <a:sym typeface="Open Sans"/>
                <a:hlinkClick r:id="rId7">
                  <a:extLst>
                    <a:ext uri="{A12FA001-AC4F-418D-AE19-62706E023703}">
                      <ahyp:hlinkClr val="tx"/>
                    </a:ext>
                  </a:extLst>
                </a:hlinkClick>
              </a:rPr>
              <a:t>CC BY</a:t>
            </a:r>
            <a:endParaRPr b="0" i="0" sz="900" u="none" cap="none" strike="noStrike">
              <a:solidFill>
                <a:srgbClr val="000000"/>
              </a:solidFill>
              <a:latin typeface="Open Sans"/>
              <a:ea typeface="Open Sans"/>
              <a:cs typeface="Open Sans"/>
              <a:sym typeface="Open Sans"/>
            </a:endParaRPr>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45BEDF"/>
        </a:solidFill>
      </p:bgPr>
    </p:bg>
    <p:spTree>
      <p:nvGrpSpPr>
        <p:cNvPr id="373" name="Shape 373"/>
        <p:cNvGrpSpPr/>
        <p:nvPr/>
      </p:nvGrpSpPr>
      <p:grpSpPr>
        <a:xfrm>
          <a:off x="0" y="0"/>
          <a:ext cx="0" cy="0"/>
          <a:chOff x="0" y="0"/>
          <a:chExt cx="0" cy="0"/>
        </a:xfrm>
      </p:grpSpPr>
      <p:sp>
        <p:nvSpPr>
          <p:cNvPr id="374" name="Google Shape;374;p29"/>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5" name="Google Shape;375;p29"/>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6" name="Google Shape;376;p29"/>
          <p:cNvSpPr txBox="1"/>
          <p:nvPr/>
        </p:nvSpPr>
        <p:spPr>
          <a:xfrm>
            <a:off x="3202900" y="301450"/>
            <a:ext cx="5506924" cy="4078009"/>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l-GR" sz="3000" u="none" cap="none" strike="noStrike">
                <a:solidFill>
                  <a:srgbClr val="004993"/>
                </a:solidFill>
                <a:latin typeface="Open Sans"/>
                <a:ea typeface="Open Sans"/>
                <a:cs typeface="Open Sans"/>
                <a:sym typeface="Open Sans"/>
              </a:rPr>
              <a:t>Προωθούν τις οικονομίες κλίμακας:</a:t>
            </a:r>
            <a:r>
              <a:rPr b="0" i="0" lang="el-GR" sz="3000" u="none" cap="none" strike="noStrike">
                <a:solidFill>
                  <a:srgbClr val="004993"/>
                </a:solidFill>
                <a:latin typeface="Open Sans"/>
                <a:ea typeface="Open Sans"/>
                <a:cs typeface="Open Sans"/>
                <a:sym typeface="Open Sans"/>
              </a:rPr>
              <a:t> </a:t>
            </a:r>
            <a:br>
              <a:rPr b="0" i="0" lang="el-GR" sz="3000" u="none" cap="none" strike="noStrike">
                <a:solidFill>
                  <a:srgbClr val="004993"/>
                </a:solidFill>
                <a:latin typeface="Open Sans"/>
                <a:ea typeface="Open Sans"/>
                <a:cs typeface="Open Sans"/>
                <a:sym typeface="Open Sans"/>
              </a:rPr>
            </a:br>
            <a:r>
              <a:rPr b="0" i="0" lang="el-GR" sz="2000" u="none" cap="none" strike="noStrike">
                <a:solidFill>
                  <a:schemeClr val="lt1"/>
                </a:solidFill>
                <a:latin typeface="Open Sans"/>
                <a:ea typeface="Open Sans"/>
                <a:cs typeface="Open Sans"/>
                <a:sym typeface="Open Sans"/>
              </a:rPr>
              <a:t>Οι ΑΕΠ είναι δωρεάν στο Διαδίκτυο, προσιτοί για να τυπωθούν, μπορούν να αποθηκευτούν για πάντα και επικαιροποιούνται εύκολα. Οι πόροι που διαφορετικά θα πήγαιναν για την αγορά των εγχειριδίων, μπορούν να ανακατευθυνθούν προς την τεχνολογία, τη βελτίωση της διδασκαλίας ή τη μείωση φοιτητικού δανείου (εάν υπάρχει).</a:t>
            </a:r>
            <a:endParaRPr b="0" i="0" sz="20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1" i="0" sz="1300" u="none" cap="none" strike="noStrike">
              <a:solidFill>
                <a:srgbClr val="004993"/>
              </a:solidFill>
              <a:latin typeface="Open Sans"/>
              <a:ea typeface="Open Sans"/>
              <a:cs typeface="Open Sans"/>
              <a:sym typeface="Open Sans"/>
            </a:endParaRPr>
          </a:p>
        </p:txBody>
      </p:sp>
      <p:cxnSp>
        <p:nvCxnSpPr>
          <p:cNvPr id="377" name="Google Shape;377;p29"/>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378" name="Google Shape;378;p29"/>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379" name="Google Shape;379;p29"/>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0" name="Google Shape;380;p29"/>
          <p:cNvSpPr txBox="1"/>
          <p:nvPr/>
        </p:nvSpPr>
        <p:spPr>
          <a:xfrm>
            <a:off x="65900" y="1671450"/>
            <a:ext cx="2904600" cy="1222500"/>
          </a:xfrm>
          <a:prstGeom prst="rect">
            <a:avLst/>
          </a:prstGeom>
          <a:noFill/>
          <a:ln>
            <a:noFill/>
          </a:ln>
        </p:spPr>
        <p:txBody>
          <a:bodyPr anchorCtr="0" anchor="t" bIns="91425" lIns="91425" spcFirstLastPara="1" rIns="91425" wrap="square" tIns="91425">
            <a:spAutoFit/>
          </a:bodyPr>
          <a:lstStyle/>
          <a:p>
            <a:pPr indent="0" lvl="0" marL="0" marR="38100" rtl="0" algn="l">
              <a:lnSpc>
                <a:spcPct val="128571"/>
              </a:lnSpc>
              <a:spcBef>
                <a:spcPts val="0"/>
              </a:spcBef>
              <a:spcAft>
                <a:spcPts val="0"/>
              </a:spcAft>
              <a:buClr>
                <a:schemeClr val="dk1"/>
              </a:buClr>
              <a:buSzPts val="1100"/>
              <a:buFont typeface="Arial"/>
              <a:buNone/>
            </a:pPr>
            <a:r>
              <a:rPr b="1" lang="el-GR" sz="2000">
                <a:solidFill>
                  <a:schemeClr val="lt1"/>
                </a:solidFill>
                <a:latin typeface="Open Sans"/>
                <a:ea typeface="Open Sans"/>
                <a:cs typeface="Open Sans"/>
                <a:sym typeface="Open Sans"/>
              </a:rPr>
              <a:t> Οφέλη Ανοιχτής</a:t>
            </a:r>
            <a:r>
              <a:rPr b="1" lang="el-GR" sz="2000">
                <a:solidFill>
                  <a:schemeClr val="lt1"/>
                </a:solidFill>
                <a:latin typeface="Open Sans"/>
                <a:ea typeface="Open Sans"/>
                <a:cs typeface="Open Sans"/>
                <a:sym typeface="Open Sans"/>
              </a:rPr>
              <a:t> Εκπαίδευσης για</a:t>
            </a:r>
            <a:endParaRPr b="1" i="0" sz="2300" u="none" cap="none" strike="noStrike">
              <a:solidFill>
                <a:schemeClr val="lt1"/>
              </a:solidFill>
              <a:latin typeface="Open Sans"/>
              <a:ea typeface="Open Sans"/>
              <a:cs typeface="Open Sans"/>
              <a:sym typeface="Open Sans"/>
            </a:endParaRPr>
          </a:p>
          <a:p>
            <a:pPr indent="0" lvl="0" marL="0" rtl="0" algn="l">
              <a:lnSpc>
                <a:spcPct val="80000"/>
              </a:lnSpc>
              <a:spcBef>
                <a:spcPts val="0"/>
              </a:spcBef>
              <a:spcAft>
                <a:spcPts val="0"/>
              </a:spcAft>
              <a:buClr>
                <a:schemeClr val="dk1"/>
              </a:buClr>
              <a:buSzPts val="2700"/>
              <a:buFont typeface="Arial"/>
              <a:buNone/>
            </a:pPr>
            <a:r>
              <a:rPr b="1" lang="el-GR" sz="2000">
                <a:solidFill>
                  <a:srgbClr val="45BEDF"/>
                </a:solidFill>
                <a:latin typeface="Open Sans"/>
                <a:ea typeface="Open Sans"/>
                <a:cs typeface="Open Sans"/>
                <a:sym typeface="Open Sans"/>
              </a:rPr>
              <a:t>ιδρύματα</a:t>
            </a:r>
            <a:endParaRPr b="1" i="0" sz="2000" u="none" cap="none" strike="noStrike">
              <a:solidFill>
                <a:srgbClr val="FFDE59"/>
              </a:solidFill>
              <a:latin typeface="Open Sans"/>
              <a:ea typeface="Open Sans"/>
              <a:cs typeface="Open Sans"/>
              <a:sym typeface="Open Sans"/>
            </a:endParaRPr>
          </a:p>
        </p:txBody>
      </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45BEDF"/>
        </a:solidFill>
      </p:bgPr>
    </p:bg>
    <p:spTree>
      <p:nvGrpSpPr>
        <p:cNvPr id="384" name="Shape 384"/>
        <p:cNvGrpSpPr/>
        <p:nvPr/>
      </p:nvGrpSpPr>
      <p:grpSpPr>
        <a:xfrm>
          <a:off x="0" y="0"/>
          <a:ext cx="0" cy="0"/>
          <a:chOff x="0" y="0"/>
          <a:chExt cx="0" cy="0"/>
        </a:xfrm>
      </p:grpSpPr>
      <p:sp>
        <p:nvSpPr>
          <p:cNvPr id="385" name="Google Shape;385;p30"/>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6" name="Google Shape;386;p30"/>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7" name="Google Shape;387;p30"/>
          <p:cNvSpPr txBox="1"/>
          <p:nvPr/>
        </p:nvSpPr>
        <p:spPr>
          <a:xfrm>
            <a:off x="3209351" y="617099"/>
            <a:ext cx="5742600" cy="3477845"/>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l-GR" sz="3000" u="none" cap="none" strike="noStrike">
                <a:solidFill>
                  <a:srgbClr val="004993"/>
                </a:solidFill>
                <a:latin typeface="Open Sans"/>
                <a:ea typeface="Open Sans"/>
                <a:cs typeface="Open Sans"/>
                <a:sym typeface="Open Sans"/>
              </a:rPr>
              <a:t>Υποστηρίζουν την παιδαγωγική εξέλιξη των διδασκόντων:</a:t>
            </a:r>
            <a:r>
              <a:rPr b="0" i="0" lang="el-GR" sz="2800" u="none" cap="none" strike="noStrike">
                <a:solidFill>
                  <a:srgbClr val="004993"/>
                </a:solidFill>
                <a:latin typeface="Open Sans"/>
                <a:ea typeface="Open Sans"/>
                <a:cs typeface="Open Sans"/>
                <a:sym typeface="Open Sans"/>
              </a:rPr>
              <a:t> </a:t>
            </a:r>
            <a:br>
              <a:rPr b="0" i="0" lang="el-GR" sz="2800" u="none" cap="none" strike="noStrike">
                <a:solidFill>
                  <a:srgbClr val="004993"/>
                </a:solidFill>
                <a:latin typeface="Open Sans"/>
                <a:ea typeface="Open Sans"/>
                <a:cs typeface="Open Sans"/>
                <a:sym typeface="Open Sans"/>
              </a:rPr>
            </a:br>
            <a:r>
              <a:rPr b="0" i="0" lang="el-GR" sz="2000" u="none" cap="none" strike="noStrike">
                <a:solidFill>
                  <a:schemeClr val="lt1"/>
                </a:solidFill>
                <a:latin typeface="Open Sans"/>
                <a:ea typeface="Open Sans"/>
                <a:cs typeface="Open Sans"/>
                <a:sym typeface="Open Sans"/>
              </a:rPr>
              <a:t>Η χρήση των ΑΕΠ αυξάνει τη συμμετοχή στην τριτοβάθμια εκπαίδευση διευρύνοντας την πρόσβαση σε μη παραδοσιακούς φοιτητές που κάνουν επιλογές με βάση την ποιότητα του εκπαιδευτικού υλικού που προσφέρεται.</a:t>
            </a:r>
            <a:endParaRPr b="0" i="0" sz="20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1" i="0" sz="2400" u="none" cap="none" strike="noStrike">
              <a:solidFill>
                <a:srgbClr val="004993"/>
              </a:solidFill>
              <a:latin typeface="Open Sans"/>
              <a:ea typeface="Open Sans"/>
              <a:cs typeface="Open Sans"/>
              <a:sym typeface="Open Sans"/>
            </a:endParaRPr>
          </a:p>
        </p:txBody>
      </p:sp>
      <p:cxnSp>
        <p:nvCxnSpPr>
          <p:cNvPr id="388" name="Google Shape;388;p30"/>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389" name="Google Shape;389;p30"/>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390" name="Google Shape;390;p30"/>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1" name="Google Shape;391;p30"/>
          <p:cNvSpPr txBox="1"/>
          <p:nvPr/>
        </p:nvSpPr>
        <p:spPr>
          <a:xfrm>
            <a:off x="65900" y="1671450"/>
            <a:ext cx="2904600" cy="1222500"/>
          </a:xfrm>
          <a:prstGeom prst="rect">
            <a:avLst/>
          </a:prstGeom>
          <a:noFill/>
          <a:ln>
            <a:noFill/>
          </a:ln>
        </p:spPr>
        <p:txBody>
          <a:bodyPr anchorCtr="0" anchor="t" bIns="91425" lIns="91425" spcFirstLastPara="1" rIns="91425" wrap="square" tIns="91425">
            <a:spAutoFit/>
          </a:bodyPr>
          <a:lstStyle/>
          <a:p>
            <a:pPr indent="0" lvl="0" marL="0" marR="38100" rtl="0" algn="l">
              <a:lnSpc>
                <a:spcPct val="128571"/>
              </a:lnSpc>
              <a:spcBef>
                <a:spcPts val="0"/>
              </a:spcBef>
              <a:spcAft>
                <a:spcPts val="0"/>
              </a:spcAft>
              <a:buClr>
                <a:schemeClr val="dk1"/>
              </a:buClr>
              <a:buSzPts val="1100"/>
              <a:buFont typeface="Arial"/>
              <a:buNone/>
            </a:pPr>
            <a:r>
              <a:rPr b="1" lang="el-GR" sz="2000">
                <a:solidFill>
                  <a:schemeClr val="lt1"/>
                </a:solidFill>
                <a:latin typeface="Open Sans"/>
                <a:ea typeface="Open Sans"/>
                <a:cs typeface="Open Sans"/>
                <a:sym typeface="Open Sans"/>
              </a:rPr>
              <a:t> Οφέλη Ανοιχτής</a:t>
            </a:r>
            <a:r>
              <a:rPr b="1" lang="el-GR" sz="2000">
                <a:solidFill>
                  <a:schemeClr val="lt1"/>
                </a:solidFill>
                <a:latin typeface="Open Sans"/>
                <a:ea typeface="Open Sans"/>
                <a:cs typeface="Open Sans"/>
                <a:sym typeface="Open Sans"/>
              </a:rPr>
              <a:t> Εκπαίδευσης για</a:t>
            </a:r>
            <a:endParaRPr b="1" i="0" sz="2300" u="none" cap="none" strike="noStrike">
              <a:solidFill>
                <a:schemeClr val="lt1"/>
              </a:solidFill>
              <a:latin typeface="Open Sans"/>
              <a:ea typeface="Open Sans"/>
              <a:cs typeface="Open Sans"/>
              <a:sym typeface="Open Sans"/>
            </a:endParaRPr>
          </a:p>
          <a:p>
            <a:pPr indent="0" lvl="0" marL="0" rtl="0" algn="l">
              <a:lnSpc>
                <a:spcPct val="80000"/>
              </a:lnSpc>
              <a:spcBef>
                <a:spcPts val="0"/>
              </a:spcBef>
              <a:spcAft>
                <a:spcPts val="0"/>
              </a:spcAft>
              <a:buClr>
                <a:schemeClr val="dk1"/>
              </a:buClr>
              <a:buSzPts val="2700"/>
              <a:buFont typeface="Arial"/>
              <a:buNone/>
            </a:pPr>
            <a:r>
              <a:rPr b="1" lang="el-GR" sz="2000">
                <a:solidFill>
                  <a:srgbClr val="45BEDF"/>
                </a:solidFill>
                <a:latin typeface="Open Sans"/>
                <a:ea typeface="Open Sans"/>
                <a:cs typeface="Open Sans"/>
                <a:sym typeface="Open Sans"/>
              </a:rPr>
              <a:t>ιδρύματα</a:t>
            </a:r>
            <a:endParaRPr b="1" i="0" sz="2000" u="none" cap="none" strike="noStrike">
              <a:solidFill>
                <a:srgbClr val="FFDE59"/>
              </a:solidFill>
              <a:latin typeface="Open Sans"/>
              <a:ea typeface="Open Sans"/>
              <a:cs typeface="Open Sans"/>
              <a:sym typeface="Open Sans"/>
            </a:endParaRPr>
          </a:p>
        </p:txBody>
      </p:sp>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45BEDF"/>
        </a:solidFill>
      </p:bgPr>
    </p:bg>
    <p:spTree>
      <p:nvGrpSpPr>
        <p:cNvPr id="395" name="Shape 395"/>
        <p:cNvGrpSpPr/>
        <p:nvPr/>
      </p:nvGrpSpPr>
      <p:grpSpPr>
        <a:xfrm>
          <a:off x="0" y="0"/>
          <a:ext cx="0" cy="0"/>
          <a:chOff x="0" y="0"/>
          <a:chExt cx="0" cy="0"/>
        </a:xfrm>
      </p:grpSpPr>
      <p:sp>
        <p:nvSpPr>
          <p:cNvPr id="396" name="Google Shape;396;p31"/>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7" name="Google Shape;397;p31"/>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8" name="Google Shape;398;p31"/>
          <p:cNvSpPr txBox="1"/>
          <p:nvPr/>
        </p:nvSpPr>
        <p:spPr>
          <a:xfrm>
            <a:off x="3208575" y="595375"/>
            <a:ext cx="5380800" cy="4093398"/>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l-GR" sz="3000" u="none" cap="none" strike="noStrike">
                <a:solidFill>
                  <a:srgbClr val="004993"/>
                </a:solidFill>
                <a:latin typeface="Open Sans"/>
                <a:ea typeface="Open Sans"/>
                <a:cs typeface="Open Sans"/>
                <a:sym typeface="Open Sans"/>
              </a:rPr>
              <a:t>Αξιοποιούν στο μέγιστο τις δημόσιες επενδύσεις: </a:t>
            </a:r>
            <a:br>
              <a:rPr b="1" i="0" lang="el-GR" sz="2800" u="none" cap="none" strike="noStrike">
                <a:solidFill>
                  <a:srgbClr val="004993"/>
                </a:solidFill>
                <a:latin typeface="Open Sans"/>
                <a:ea typeface="Open Sans"/>
                <a:cs typeface="Open Sans"/>
                <a:sym typeface="Open Sans"/>
              </a:rPr>
            </a:br>
            <a:r>
              <a:rPr b="0" i="0" lang="el-GR" sz="2400" u="none" cap="none" strike="noStrike">
                <a:solidFill>
                  <a:schemeClr val="lt1"/>
                </a:solidFill>
                <a:latin typeface="Open Sans"/>
                <a:ea typeface="Open Sans"/>
                <a:cs typeface="Open Sans"/>
                <a:sym typeface="Open Sans"/>
              </a:rPr>
              <a:t>Οι πόροι που προέρχονται από δημόσια χρηματοδότηση χρησιμοποιούνται για τη δημιουργία δημόσιας γνώσης και διαμοιράζονται ευρύτερα μέσω πολλών ιδρυμάτων μειώνοντας τα πρόσθετα κόστη.</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t/>
            </a:r>
            <a:endParaRPr b="0" i="0" sz="13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1" i="0" sz="1300" u="none" cap="none" strike="noStrike">
              <a:solidFill>
                <a:srgbClr val="004993"/>
              </a:solidFill>
              <a:latin typeface="Open Sans"/>
              <a:ea typeface="Open Sans"/>
              <a:cs typeface="Open Sans"/>
              <a:sym typeface="Open Sans"/>
            </a:endParaRPr>
          </a:p>
        </p:txBody>
      </p:sp>
      <p:cxnSp>
        <p:nvCxnSpPr>
          <p:cNvPr id="399" name="Google Shape;399;p31"/>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400" name="Google Shape;400;p31"/>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401" name="Google Shape;401;p31"/>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02" name="Google Shape;402;p31"/>
          <p:cNvSpPr txBox="1"/>
          <p:nvPr/>
        </p:nvSpPr>
        <p:spPr>
          <a:xfrm>
            <a:off x="65900" y="1671450"/>
            <a:ext cx="2904600" cy="1222500"/>
          </a:xfrm>
          <a:prstGeom prst="rect">
            <a:avLst/>
          </a:prstGeom>
          <a:noFill/>
          <a:ln>
            <a:noFill/>
          </a:ln>
        </p:spPr>
        <p:txBody>
          <a:bodyPr anchorCtr="0" anchor="t" bIns="91425" lIns="91425" spcFirstLastPara="1" rIns="91425" wrap="square" tIns="91425">
            <a:spAutoFit/>
          </a:bodyPr>
          <a:lstStyle/>
          <a:p>
            <a:pPr indent="0" lvl="0" marL="0" marR="38100" rtl="0" algn="l">
              <a:lnSpc>
                <a:spcPct val="128571"/>
              </a:lnSpc>
              <a:spcBef>
                <a:spcPts val="0"/>
              </a:spcBef>
              <a:spcAft>
                <a:spcPts val="0"/>
              </a:spcAft>
              <a:buClr>
                <a:schemeClr val="dk1"/>
              </a:buClr>
              <a:buSzPts val="1100"/>
              <a:buFont typeface="Arial"/>
              <a:buNone/>
            </a:pPr>
            <a:r>
              <a:rPr b="1" lang="el-GR" sz="2000">
                <a:solidFill>
                  <a:schemeClr val="lt1"/>
                </a:solidFill>
                <a:latin typeface="Open Sans"/>
                <a:ea typeface="Open Sans"/>
                <a:cs typeface="Open Sans"/>
                <a:sym typeface="Open Sans"/>
              </a:rPr>
              <a:t> Οφέλη Ανοιχτής</a:t>
            </a:r>
            <a:r>
              <a:rPr b="1" lang="el-GR" sz="2000">
                <a:solidFill>
                  <a:schemeClr val="lt1"/>
                </a:solidFill>
                <a:latin typeface="Open Sans"/>
                <a:ea typeface="Open Sans"/>
                <a:cs typeface="Open Sans"/>
                <a:sym typeface="Open Sans"/>
              </a:rPr>
              <a:t> Εκπαίδευσης για</a:t>
            </a:r>
            <a:endParaRPr b="1" i="0" sz="2300" u="none" cap="none" strike="noStrike">
              <a:solidFill>
                <a:schemeClr val="lt1"/>
              </a:solidFill>
              <a:latin typeface="Open Sans"/>
              <a:ea typeface="Open Sans"/>
              <a:cs typeface="Open Sans"/>
              <a:sym typeface="Open Sans"/>
            </a:endParaRPr>
          </a:p>
          <a:p>
            <a:pPr indent="0" lvl="0" marL="0" rtl="0" algn="l">
              <a:lnSpc>
                <a:spcPct val="80000"/>
              </a:lnSpc>
              <a:spcBef>
                <a:spcPts val="0"/>
              </a:spcBef>
              <a:spcAft>
                <a:spcPts val="0"/>
              </a:spcAft>
              <a:buClr>
                <a:schemeClr val="dk1"/>
              </a:buClr>
              <a:buSzPts val="2700"/>
              <a:buFont typeface="Arial"/>
              <a:buNone/>
            </a:pPr>
            <a:r>
              <a:rPr b="1" lang="el-GR" sz="2000">
                <a:solidFill>
                  <a:srgbClr val="45BEDF"/>
                </a:solidFill>
                <a:latin typeface="Open Sans"/>
                <a:ea typeface="Open Sans"/>
                <a:cs typeface="Open Sans"/>
                <a:sym typeface="Open Sans"/>
              </a:rPr>
              <a:t>ιδρύματα</a:t>
            </a:r>
            <a:endParaRPr b="1" i="0" sz="2000" u="none" cap="none" strike="noStrike">
              <a:solidFill>
                <a:srgbClr val="FFDE59"/>
              </a:solidFill>
              <a:latin typeface="Open Sans"/>
              <a:ea typeface="Open Sans"/>
              <a:cs typeface="Open Sans"/>
              <a:sym typeface="Open Sans"/>
            </a:endParaRPr>
          </a:p>
        </p:txBody>
      </p:sp>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45BEDF"/>
        </a:solidFill>
      </p:bgPr>
    </p:bg>
    <p:spTree>
      <p:nvGrpSpPr>
        <p:cNvPr id="406" name="Shape 406"/>
        <p:cNvGrpSpPr/>
        <p:nvPr/>
      </p:nvGrpSpPr>
      <p:grpSpPr>
        <a:xfrm>
          <a:off x="0" y="0"/>
          <a:ext cx="0" cy="0"/>
          <a:chOff x="0" y="0"/>
          <a:chExt cx="0" cy="0"/>
        </a:xfrm>
      </p:grpSpPr>
      <p:sp>
        <p:nvSpPr>
          <p:cNvPr id="407" name="Google Shape;407;p32"/>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08" name="Google Shape;408;p32"/>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09" name="Google Shape;409;p32"/>
          <p:cNvSpPr txBox="1"/>
          <p:nvPr/>
        </p:nvSpPr>
        <p:spPr>
          <a:xfrm>
            <a:off x="3216056" y="617099"/>
            <a:ext cx="5292300" cy="3524011"/>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l-GR" sz="3000" u="none" cap="none" strike="noStrike">
                <a:solidFill>
                  <a:srgbClr val="004993"/>
                </a:solidFill>
                <a:latin typeface="Open Sans"/>
                <a:ea typeface="Open Sans"/>
                <a:cs typeface="Open Sans"/>
                <a:sym typeface="Open Sans"/>
              </a:rPr>
              <a:t>Υποστηρίζουν την αυτοπροβολή:</a:t>
            </a:r>
            <a:r>
              <a:rPr b="0" i="0" lang="el-GR" sz="3000" u="none" cap="none" strike="noStrike">
                <a:solidFill>
                  <a:srgbClr val="004993"/>
                </a:solidFill>
                <a:latin typeface="Open Sans"/>
                <a:ea typeface="Open Sans"/>
                <a:cs typeface="Open Sans"/>
                <a:sym typeface="Open Sans"/>
              </a:rPr>
              <a:t> </a:t>
            </a:r>
            <a:br>
              <a:rPr b="0" i="0" lang="el-GR" sz="3000" u="none" cap="none" strike="noStrike">
                <a:solidFill>
                  <a:srgbClr val="004993"/>
                </a:solidFill>
                <a:latin typeface="Open Sans"/>
                <a:ea typeface="Open Sans"/>
                <a:cs typeface="Open Sans"/>
                <a:sym typeface="Open Sans"/>
              </a:rPr>
            </a:br>
            <a:r>
              <a:rPr b="0" i="0" lang="el-GR" sz="2400" u="none" cap="none" strike="noStrike">
                <a:solidFill>
                  <a:schemeClr val="lt1"/>
                </a:solidFill>
                <a:latin typeface="Open Sans"/>
                <a:ea typeface="Open Sans"/>
                <a:cs typeface="Open Sans"/>
                <a:sym typeface="Open Sans"/>
              </a:rPr>
              <a:t>Η δημόσια εικόνα του ιδρύματος μπορεί να επωφεληθεί σε μεγάλο βαθμό από την ποιότητα των ανοικτών και επαναχρησιμοποιούμενων ΑΕΠ του.</a:t>
            </a:r>
            <a:endParaRPr b="0" i="0" sz="13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1" i="0" sz="1300" u="none" cap="none" strike="noStrike">
              <a:solidFill>
                <a:srgbClr val="004993"/>
              </a:solidFill>
              <a:latin typeface="Open Sans"/>
              <a:ea typeface="Open Sans"/>
              <a:cs typeface="Open Sans"/>
              <a:sym typeface="Open Sans"/>
            </a:endParaRPr>
          </a:p>
        </p:txBody>
      </p:sp>
      <p:cxnSp>
        <p:nvCxnSpPr>
          <p:cNvPr id="410" name="Google Shape;410;p32"/>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411" name="Google Shape;411;p32"/>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412" name="Google Shape;412;p32"/>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13" name="Google Shape;413;p32"/>
          <p:cNvSpPr txBox="1"/>
          <p:nvPr/>
        </p:nvSpPr>
        <p:spPr>
          <a:xfrm>
            <a:off x="65900" y="1671450"/>
            <a:ext cx="2904600" cy="1222500"/>
          </a:xfrm>
          <a:prstGeom prst="rect">
            <a:avLst/>
          </a:prstGeom>
          <a:noFill/>
          <a:ln>
            <a:noFill/>
          </a:ln>
        </p:spPr>
        <p:txBody>
          <a:bodyPr anchorCtr="0" anchor="t" bIns="91425" lIns="91425" spcFirstLastPara="1" rIns="91425" wrap="square" tIns="91425">
            <a:spAutoFit/>
          </a:bodyPr>
          <a:lstStyle/>
          <a:p>
            <a:pPr indent="0" lvl="0" marL="0" marR="38100" rtl="0" algn="l">
              <a:lnSpc>
                <a:spcPct val="128571"/>
              </a:lnSpc>
              <a:spcBef>
                <a:spcPts val="0"/>
              </a:spcBef>
              <a:spcAft>
                <a:spcPts val="0"/>
              </a:spcAft>
              <a:buClr>
                <a:schemeClr val="dk1"/>
              </a:buClr>
              <a:buSzPts val="1100"/>
              <a:buFont typeface="Arial"/>
              <a:buNone/>
            </a:pPr>
            <a:r>
              <a:rPr b="1" lang="el-GR" sz="2000">
                <a:solidFill>
                  <a:schemeClr val="lt1"/>
                </a:solidFill>
                <a:latin typeface="Open Sans"/>
                <a:ea typeface="Open Sans"/>
                <a:cs typeface="Open Sans"/>
                <a:sym typeface="Open Sans"/>
              </a:rPr>
              <a:t> Οφέλη Ανοιχτής</a:t>
            </a:r>
            <a:r>
              <a:rPr b="1" lang="el-GR" sz="2000">
                <a:solidFill>
                  <a:schemeClr val="lt1"/>
                </a:solidFill>
                <a:latin typeface="Open Sans"/>
                <a:ea typeface="Open Sans"/>
                <a:cs typeface="Open Sans"/>
                <a:sym typeface="Open Sans"/>
              </a:rPr>
              <a:t> Εκπαίδευσης για</a:t>
            </a:r>
            <a:endParaRPr b="1" i="0" sz="2300" u="none" cap="none" strike="noStrike">
              <a:solidFill>
                <a:schemeClr val="lt1"/>
              </a:solidFill>
              <a:latin typeface="Open Sans"/>
              <a:ea typeface="Open Sans"/>
              <a:cs typeface="Open Sans"/>
              <a:sym typeface="Open Sans"/>
            </a:endParaRPr>
          </a:p>
          <a:p>
            <a:pPr indent="0" lvl="0" marL="0" rtl="0" algn="l">
              <a:lnSpc>
                <a:spcPct val="80000"/>
              </a:lnSpc>
              <a:spcBef>
                <a:spcPts val="0"/>
              </a:spcBef>
              <a:spcAft>
                <a:spcPts val="0"/>
              </a:spcAft>
              <a:buClr>
                <a:schemeClr val="dk1"/>
              </a:buClr>
              <a:buSzPts val="2700"/>
              <a:buFont typeface="Arial"/>
              <a:buNone/>
            </a:pPr>
            <a:r>
              <a:rPr b="1" lang="el-GR" sz="2000">
                <a:solidFill>
                  <a:srgbClr val="45BEDF"/>
                </a:solidFill>
                <a:latin typeface="Open Sans"/>
                <a:ea typeface="Open Sans"/>
                <a:cs typeface="Open Sans"/>
                <a:sym typeface="Open Sans"/>
              </a:rPr>
              <a:t>ιδρύματα</a:t>
            </a:r>
            <a:endParaRPr b="1" i="0" sz="2000" u="none" cap="none" strike="noStrike">
              <a:solidFill>
                <a:srgbClr val="FFDE59"/>
              </a:solidFill>
              <a:latin typeface="Open Sans"/>
              <a:ea typeface="Open Sans"/>
              <a:cs typeface="Open Sans"/>
              <a:sym typeface="Open Sans"/>
            </a:endParaRPr>
          </a:p>
        </p:txBody>
      </p:sp>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45BEDF"/>
        </a:solidFill>
      </p:bgPr>
    </p:bg>
    <p:spTree>
      <p:nvGrpSpPr>
        <p:cNvPr id="417" name="Shape 417"/>
        <p:cNvGrpSpPr/>
        <p:nvPr/>
      </p:nvGrpSpPr>
      <p:grpSpPr>
        <a:xfrm>
          <a:off x="0" y="0"/>
          <a:ext cx="0" cy="0"/>
          <a:chOff x="0" y="0"/>
          <a:chExt cx="0" cy="0"/>
        </a:xfrm>
      </p:grpSpPr>
      <p:sp>
        <p:nvSpPr>
          <p:cNvPr id="418" name="Google Shape;418;p33"/>
          <p:cNvSpPr txBox="1"/>
          <p:nvPr/>
        </p:nvSpPr>
        <p:spPr>
          <a:xfrm>
            <a:off x="3208575" y="663200"/>
            <a:ext cx="5286600" cy="33246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l-GR" sz="3000" u="none" cap="none" strike="noStrike">
                <a:solidFill>
                  <a:srgbClr val="004993"/>
                </a:solidFill>
                <a:latin typeface="Open Sans"/>
                <a:ea typeface="Open Sans"/>
                <a:cs typeface="Open Sans"/>
                <a:sym typeface="Open Sans"/>
              </a:rPr>
              <a:t>Να υποστηρίξουν τη διεθνή συνεργασία: </a:t>
            </a:r>
            <a:endParaRPr b="1" i="0" sz="30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0" i="0" lang="el-GR" sz="2400" u="none" cap="none" strike="noStrike">
                <a:solidFill>
                  <a:schemeClr val="lt1"/>
                </a:solidFill>
                <a:latin typeface="Open Sans"/>
                <a:ea typeface="Open Sans"/>
                <a:cs typeface="Open Sans"/>
                <a:sym typeface="Open Sans"/>
              </a:rPr>
              <a:t>Δουλεύοντας με τους ΑΕΠ αυξάνεται η προβολή του ιδρύματος, βελτιώνοντας τη φήμη του σε διεθνές επίπεδο μέσω της ενεργού συνεργασίας με άλλα ιδρύματα παγκοσμίως.</a:t>
            </a:r>
            <a:endParaRPr b="1" i="0" sz="2400" u="none" cap="none" strike="noStrike">
              <a:solidFill>
                <a:srgbClr val="004993"/>
              </a:solidFill>
              <a:latin typeface="Open Sans"/>
              <a:ea typeface="Open Sans"/>
              <a:cs typeface="Open Sans"/>
              <a:sym typeface="Open Sans"/>
            </a:endParaRPr>
          </a:p>
        </p:txBody>
      </p:sp>
      <p:sp>
        <p:nvSpPr>
          <p:cNvPr id="419" name="Google Shape;419;p33"/>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0" name="Google Shape;420;p33"/>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421" name="Google Shape;421;p33"/>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422" name="Google Shape;422;p33"/>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423" name="Google Shape;423;p33"/>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4" name="Google Shape;424;p33"/>
          <p:cNvSpPr txBox="1"/>
          <p:nvPr/>
        </p:nvSpPr>
        <p:spPr>
          <a:xfrm>
            <a:off x="65900" y="1671450"/>
            <a:ext cx="2904600" cy="1222500"/>
          </a:xfrm>
          <a:prstGeom prst="rect">
            <a:avLst/>
          </a:prstGeom>
          <a:noFill/>
          <a:ln>
            <a:noFill/>
          </a:ln>
        </p:spPr>
        <p:txBody>
          <a:bodyPr anchorCtr="0" anchor="t" bIns="91425" lIns="91425" spcFirstLastPara="1" rIns="91425" wrap="square" tIns="91425">
            <a:spAutoFit/>
          </a:bodyPr>
          <a:lstStyle/>
          <a:p>
            <a:pPr indent="0" lvl="0" marL="0" marR="38100" rtl="0" algn="l">
              <a:lnSpc>
                <a:spcPct val="128571"/>
              </a:lnSpc>
              <a:spcBef>
                <a:spcPts val="0"/>
              </a:spcBef>
              <a:spcAft>
                <a:spcPts val="0"/>
              </a:spcAft>
              <a:buClr>
                <a:schemeClr val="dk1"/>
              </a:buClr>
              <a:buSzPts val="1100"/>
              <a:buFont typeface="Arial"/>
              <a:buNone/>
            </a:pPr>
            <a:r>
              <a:rPr b="1" lang="el-GR" sz="2000">
                <a:solidFill>
                  <a:schemeClr val="lt1"/>
                </a:solidFill>
                <a:latin typeface="Open Sans"/>
                <a:ea typeface="Open Sans"/>
                <a:cs typeface="Open Sans"/>
                <a:sym typeface="Open Sans"/>
              </a:rPr>
              <a:t> Οφέλη Ανοιχτής</a:t>
            </a:r>
            <a:r>
              <a:rPr b="1" lang="el-GR" sz="2000">
                <a:solidFill>
                  <a:schemeClr val="lt1"/>
                </a:solidFill>
                <a:latin typeface="Open Sans"/>
                <a:ea typeface="Open Sans"/>
                <a:cs typeface="Open Sans"/>
                <a:sym typeface="Open Sans"/>
              </a:rPr>
              <a:t> Εκπαίδευσης για</a:t>
            </a:r>
            <a:endParaRPr b="1" i="0" sz="2300" u="none" cap="none" strike="noStrike">
              <a:solidFill>
                <a:schemeClr val="lt1"/>
              </a:solidFill>
              <a:latin typeface="Open Sans"/>
              <a:ea typeface="Open Sans"/>
              <a:cs typeface="Open Sans"/>
              <a:sym typeface="Open Sans"/>
            </a:endParaRPr>
          </a:p>
          <a:p>
            <a:pPr indent="0" lvl="0" marL="0" rtl="0" algn="l">
              <a:lnSpc>
                <a:spcPct val="80000"/>
              </a:lnSpc>
              <a:spcBef>
                <a:spcPts val="0"/>
              </a:spcBef>
              <a:spcAft>
                <a:spcPts val="0"/>
              </a:spcAft>
              <a:buClr>
                <a:schemeClr val="dk1"/>
              </a:buClr>
              <a:buSzPts val="2700"/>
              <a:buFont typeface="Arial"/>
              <a:buNone/>
            </a:pPr>
            <a:r>
              <a:rPr b="1" lang="el-GR" sz="2000">
                <a:solidFill>
                  <a:srgbClr val="45BEDF"/>
                </a:solidFill>
                <a:latin typeface="Open Sans"/>
                <a:ea typeface="Open Sans"/>
                <a:cs typeface="Open Sans"/>
                <a:sym typeface="Open Sans"/>
              </a:rPr>
              <a:t>ιδρύματα</a:t>
            </a:r>
            <a:endParaRPr b="1" i="0" sz="2000" u="none" cap="none" strike="noStrike">
              <a:solidFill>
                <a:srgbClr val="FFDE59"/>
              </a:solidFill>
              <a:latin typeface="Open Sans"/>
              <a:ea typeface="Open Sans"/>
              <a:cs typeface="Open Sans"/>
              <a:sym typeface="Open Sans"/>
            </a:endParaRPr>
          </a:p>
        </p:txBody>
      </p:sp>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45BEDF"/>
        </a:solidFill>
      </p:bgPr>
    </p:bg>
    <p:spTree>
      <p:nvGrpSpPr>
        <p:cNvPr id="428" name="Shape 428"/>
        <p:cNvGrpSpPr/>
        <p:nvPr/>
      </p:nvGrpSpPr>
      <p:grpSpPr>
        <a:xfrm>
          <a:off x="0" y="0"/>
          <a:ext cx="0" cy="0"/>
          <a:chOff x="0" y="0"/>
          <a:chExt cx="0" cy="0"/>
        </a:xfrm>
      </p:grpSpPr>
      <p:sp>
        <p:nvSpPr>
          <p:cNvPr id="429" name="Google Shape;429;p34"/>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0" name="Google Shape;430;p34"/>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1" name="Google Shape;431;p34"/>
          <p:cNvSpPr txBox="1"/>
          <p:nvPr/>
        </p:nvSpPr>
        <p:spPr>
          <a:xfrm>
            <a:off x="3217225" y="393213"/>
            <a:ext cx="5477100" cy="36480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chemeClr val="dk1"/>
              </a:buClr>
              <a:buSzPts val="1100"/>
              <a:buFont typeface="Arial"/>
              <a:buNone/>
            </a:pPr>
            <a:r>
              <a:rPr b="1" i="0" lang="el-GR" sz="1800" u="none" cap="none" strike="noStrike">
                <a:solidFill>
                  <a:srgbClr val="004993"/>
                </a:solidFill>
                <a:latin typeface="Open Sans"/>
                <a:ea typeface="Open Sans"/>
                <a:cs typeface="Open Sans"/>
                <a:sym typeface="Open Sans"/>
              </a:rPr>
              <a:t>Διευκολύνουν τις εγγραφές:</a:t>
            </a:r>
            <a:r>
              <a:rPr b="0" i="0" lang="el-GR" sz="1800" u="none" cap="none" strike="noStrike">
                <a:solidFill>
                  <a:srgbClr val="004993"/>
                </a:solidFill>
                <a:latin typeface="Open Sans"/>
                <a:ea typeface="Open Sans"/>
                <a:cs typeface="Open Sans"/>
                <a:sym typeface="Open Sans"/>
              </a:rPr>
              <a:t> </a:t>
            </a:r>
            <a:br>
              <a:rPr b="0" i="0" lang="el-GR" sz="1800" u="none" cap="none" strike="noStrike">
                <a:solidFill>
                  <a:srgbClr val="004993"/>
                </a:solidFill>
                <a:latin typeface="Open Sans"/>
                <a:ea typeface="Open Sans"/>
                <a:cs typeface="Open Sans"/>
                <a:sym typeface="Open Sans"/>
              </a:rPr>
            </a:br>
            <a:r>
              <a:rPr b="0" i="0" lang="el-GR" sz="1800" u="none" cap="none" strike="noStrike">
                <a:solidFill>
                  <a:schemeClr val="lt1"/>
                </a:solidFill>
                <a:latin typeface="Open Sans"/>
                <a:ea typeface="Open Sans"/>
                <a:cs typeface="Open Sans"/>
                <a:sym typeface="Open Sans"/>
              </a:rPr>
              <a:t>Η χρήση των ΑΕΠ αυξάνει τη συμμετοχή στην τριτοβάθμια εκπαίδευση διευρύνοντας την πρόσβαση σε μη παραδοσιακούς φοιτητές που κάνουν επιλογές με βάση την ποιότητα του εκπαιδευτικού υλικού που προσφέρεται.</a:t>
            </a:r>
            <a:endParaRPr b="0" i="0" sz="1400" u="none" cap="none" strike="noStrike">
              <a:solidFill>
                <a:srgbClr val="000000"/>
              </a:solidFill>
              <a:latin typeface="Arial"/>
              <a:ea typeface="Arial"/>
              <a:cs typeface="Arial"/>
              <a:sym typeface="Arial"/>
            </a:endParaRPr>
          </a:p>
          <a:p>
            <a:pPr indent="0" lvl="0" marL="0" marR="0" rtl="0" algn="l">
              <a:lnSpc>
                <a:spcPct val="115000"/>
              </a:lnSpc>
              <a:spcBef>
                <a:spcPts val="0"/>
              </a:spcBef>
              <a:spcAft>
                <a:spcPts val="0"/>
              </a:spcAft>
              <a:buClr>
                <a:schemeClr val="dk1"/>
              </a:buClr>
              <a:buSzPts val="1100"/>
              <a:buFont typeface="Arial"/>
              <a:buNone/>
            </a:pPr>
            <a:r>
              <a:t/>
            </a:r>
            <a:endParaRPr b="1" i="0" sz="1800" u="none" cap="none" strike="noStrike">
              <a:solidFill>
                <a:schemeClr val="lt1"/>
              </a:solidFill>
              <a:latin typeface="Open Sans"/>
              <a:ea typeface="Open Sans"/>
              <a:cs typeface="Open Sans"/>
              <a:sym typeface="Open Sans"/>
            </a:endParaRPr>
          </a:p>
          <a:p>
            <a:pPr indent="0" lvl="0" marL="0" marR="0" rtl="0" algn="l">
              <a:lnSpc>
                <a:spcPct val="115000"/>
              </a:lnSpc>
              <a:spcBef>
                <a:spcPts val="0"/>
              </a:spcBef>
              <a:spcAft>
                <a:spcPts val="0"/>
              </a:spcAft>
              <a:buClr>
                <a:schemeClr val="dk1"/>
              </a:buClr>
              <a:buSzPts val="1100"/>
              <a:buFont typeface="Arial"/>
              <a:buNone/>
            </a:pPr>
            <a:r>
              <a:rPr b="1" i="0" lang="el-GR" sz="1800" u="none" cap="none" strike="noStrike">
                <a:solidFill>
                  <a:srgbClr val="004993"/>
                </a:solidFill>
                <a:latin typeface="Open Sans"/>
                <a:ea typeface="Open Sans"/>
                <a:cs typeface="Open Sans"/>
                <a:sym typeface="Open Sans"/>
              </a:rPr>
              <a:t>Βελτιώνουν τη σχέση με τους αποφοίτους:</a:t>
            </a:r>
            <a:r>
              <a:rPr b="0" i="0" lang="el-GR" sz="1800" u="none" cap="none" strike="noStrike">
                <a:solidFill>
                  <a:srgbClr val="004993"/>
                </a:solidFill>
                <a:latin typeface="Open Sans"/>
                <a:ea typeface="Open Sans"/>
                <a:cs typeface="Open Sans"/>
                <a:sym typeface="Open Sans"/>
              </a:rPr>
              <a:t> </a:t>
            </a:r>
            <a:br>
              <a:rPr b="0" i="0" lang="el-GR" sz="1800" u="none" cap="none" strike="noStrike">
                <a:solidFill>
                  <a:srgbClr val="004993"/>
                </a:solidFill>
                <a:latin typeface="Open Sans"/>
                <a:ea typeface="Open Sans"/>
                <a:cs typeface="Open Sans"/>
                <a:sym typeface="Open Sans"/>
              </a:rPr>
            </a:br>
            <a:r>
              <a:rPr b="0" i="0" lang="el-GR" sz="1800" u="none" cap="none" strike="noStrike">
                <a:solidFill>
                  <a:schemeClr val="lt1"/>
                </a:solidFill>
                <a:latin typeface="Open Sans"/>
                <a:ea typeface="Open Sans"/>
                <a:cs typeface="Open Sans"/>
                <a:sym typeface="Open Sans"/>
              </a:rPr>
              <a:t>Η προσφορά ποιοτικών ΑΕΠ στους αποφοίτους βοηθά το ίδρυμα να διατηρεί ενεργό τον δεσμό μαζί τους.</a:t>
            </a:r>
            <a:r>
              <a:rPr b="0" i="0" lang="el-GR" sz="1300" u="none" cap="none" strike="noStrike">
                <a:solidFill>
                  <a:srgbClr val="004993"/>
                </a:solidFill>
                <a:latin typeface="Open Sans"/>
                <a:ea typeface="Open Sans"/>
                <a:cs typeface="Open Sans"/>
                <a:sym typeface="Open Sans"/>
              </a:rPr>
              <a:t> </a:t>
            </a:r>
            <a:endParaRPr b="1" i="0" sz="1300" u="none" cap="none" strike="noStrike">
              <a:solidFill>
                <a:srgbClr val="004993"/>
              </a:solidFill>
              <a:latin typeface="Open Sans"/>
              <a:ea typeface="Open Sans"/>
              <a:cs typeface="Open Sans"/>
              <a:sym typeface="Open Sans"/>
            </a:endParaRPr>
          </a:p>
        </p:txBody>
      </p:sp>
      <p:pic>
        <p:nvPicPr>
          <p:cNvPr id="432" name="Google Shape;432;p34"/>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433" name="Google Shape;433;p34"/>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4" name="Google Shape;434;p34"/>
          <p:cNvSpPr txBox="1"/>
          <p:nvPr/>
        </p:nvSpPr>
        <p:spPr>
          <a:xfrm>
            <a:off x="65900" y="1671450"/>
            <a:ext cx="2904600" cy="1222500"/>
          </a:xfrm>
          <a:prstGeom prst="rect">
            <a:avLst/>
          </a:prstGeom>
          <a:noFill/>
          <a:ln>
            <a:noFill/>
          </a:ln>
        </p:spPr>
        <p:txBody>
          <a:bodyPr anchorCtr="0" anchor="t" bIns="91425" lIns="91425" spcFirstLastPara="1" rIns="91425" wrap="square" tIns="91425">
            <a:spAutoFit/>
          </a:bodyPr>
          <a:lstStyle/>
          <a:p>
            <a:pPr indent="0" lvl="0" marL="0" marR="38100" rtl="0" algn="l">
              <a:lnSpc>
                <a:spcPct val="128571"/>
              </a:lnSpc>
              <a:spcBef>
                <a:spcPts val="0"/>
              </a:spcBef>
              <a:spcAft>
                <a:spcPts val="0"/>
              </a:spcAft>
              <a:buClr>
                <a:schemeClr val="dk1"/>
              </a:buClr>
              <a:buSzPts val="1100"/>
              <a:buFont typeface="Arial"/>
              <a:buNone/>
            </a:pPr>
            <a:r>
              <a:rPr b="1" lang="el-GR" sz="2000">
                <a:solidFill>
                  <a:schemeClr val="lt1"/>
                </a:solidFill>
                <a:latin typeface="Open Sans"/>
                <a:ea typeface="Open Sans"/>
                <a:cs typeface="Open Sans"/>
                <a:sym typeface="Open Sans"/>
              </a:rPr>
              <a:t> Οφέλη Ανοιχτής</a:t>
            </a:r>
            <a:r>
              <a:rPr b="1" lang="el-GR" sz="2000">
                <a:solidFill>
                  <a:schemeClr val="lt1"/>
                </a:solidFill>
                <a:latin typeface="Open Sans"/>
                <a:ea typeface="Open Sans"/>
                <a:cs typeface="Open Sans"/>
                <a:sym typeface="Open Sans"/>
              </a:rPr>
              <a:t> Εκπαίδευσης για</a:t>
            </a:r>
            <a:endParaRPr b="1" i="0" sz="2300" u="none" cap="none" strike="noStrike">
              <a:solidFill>
                <a:schemeClr val="lt1"/>
              </a:solidFill>
              <a:latin typeface="Open Sans"/>
              <a:ea typeface="Open Sans"/>
              <a:cs typeface="Open Sans"/>
              <a:sym typeface="Open Sans"/>
            </a:endParaRPr>
          </a:p>
          <a:p>
            <a:pPr indent="0" lvl="0" marL="0" rtl="0" algn="l">
              <a:lnSpc>
                <a:spcPct val="80000"/>
              </a:lnSpc>
              <a:spcBef>
                <a:spcPts val="0"/>
              </a:spcBef>
              <a:spcAft>
                <a:spcPts val="0"/>
              </a:spcAft>
              <a:buClr>
                <a:schemeClr val="dk1"/>
              </a:buClr>
              <a:buSzPts val="2700"/>
              <a:buFont typeface="Arial"/>
              <a:buNone/>
            </a:pPr>
            <a:r>
              <a:rPr b="1" lang="el-GR" sz="2000">
                <a:solidFill>
                  <a:srgbClr val="45BEDF"/>
                </a:solidFill>
                <a:latin typeface="Open Sans"/>
                <a:ea typeface="Open Sans"/>
                <a:cs typeface="Open Sans"/>
                <a:sym typeface="Open Sans"/>
              </a:rPr>
              <a:t>ιδρύματα</a:t>
            </a:r>
            <a:endParaRPr b="1" i="0" sz="2000" u="none" cap="none" strike="noStrike">
              <a:solidFill>
                <a:srgbClr val="FFDE59"/>
              </a:solidFill>
              <a:latin typeface="Open Sans"/>
              <a:ea typeface="Open Sans"/>
              <a:cs typeface="Open Sans"/>
              <a:sym typeface="Open Sans"/>
            </a:endParaRPr>
          </a:p>
        </p:txBody>
      </p:sp>
    </p:spTree>
  </p:cSld>
  <p:clrMapOvr>
    <a:masterClrMapping/>
  </p:clrMapOvr>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438" name="Shape 438"/>
        <p:cNvGrpSpPr/>
        <p:nvPr/>
      </p:nvGrpSpPr>
      <p:grpSpPr>
        <a:xfrm>
          <a:off x="0" y="0"/>
          <a:ext cx="0" cy="0"/>
          <a:chOff x="0" y="0"/>
          <a:chExt cx="0" cy="0"/>
        </a:xfrm>
      </p:grpSpPr>
      <p:sp>
        <p:nvSpPr>
          <p:cNvPr id="439" name="Google Shape;439;p35"/>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0" name="Google Shape;440;p35"/>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1" name="Google Shape;441;p35"/>
          <p:cNvSpPr txBox="1"/>
          <p:nvPr/>
        </p:nvSpPr>
        <p:spPr>
          <a:xfrm>
            <a:off x="3234889" y="25197"/>
            <a:ext cx="5550600" cy="45021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l-GR" sz="1200" u="none" cap="none" strike="noStrike">
                <a:solidFill>
                  <a:srgbClr val="004993"/>
                </a:solidFill>
                <a:latin typeface="Open Sans"/>
                <a:ea typeface="Open Sans"/>
                <a:cs typeface="Open Sans"/>
                <a:sym typeface="Open Sans"/>
              </a:rPr>
              <a:t>Ξεκλειδώνουν την πληροφόρηση: </a:t>
            </a:r>
            <a:r>
              <a:rPr b="0" i="0" lang="el-GR" sz="1200" u="none" cap="none" strike="noStrike">
                <a:solidFill>
                  <a:srgbClr val="004993"/>
                </a:solidFill>
                <a:latin typeface="Open Sans"/>
                <a:ea typeface="Open Sans"/>
                <a:cs typeface="Open Sans"/>
                <a:sym typeface="Open Sans"/>
              </a:rPr>
              <a:t>Η γνώση μπορεί να διαμοιραστεί ευρέως, ξεκλειδώνοντας εκπαιδευτικούς πόρους μέσω αδειών, για οποιονδήποτε ενδιαφέρεται.</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t/>
            </a:r>
            <a:endParaRPr b="0" i="0" sz="105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1" i="0" lang="el-GR" sz="1200" u="none" cap="none" strike="noStrike">
                <a:solidFill>
                  <a:srgbClr val="004993"/>
                </a:solidFill>
                <a:latin typeface="Open Sans"/>
                <a:ea typeface="Open Sans"/>
                <a:cs typeface="Open Sans"/>
                <a:sym typeface="Open Sans"/>
              </a:rPr>
              <a:t>Εφαρμόζουν τις γνώσεις τους σε καινούριο περιβάλλον:</a:t>
            </a:r>
            <a:r>
              <a:rPr b="0" i="0" lang="el-GR" sz="1200" u="none" cap="none" strike="noStrike">
                <a:solidFill>
                  <a:srgbClr val="004993"/>
                </a:solidFill>
                <a:latin typeface="Open Sans"/>
                <a:ea typeface="Open Sans"/>
                <a:cs typeface="Open Sans"/>
                <a:sym typeface="Open Sans"/>
              </a:rPr>
              <a:t> Οι εκπαιδευτικοί πόροι που δημιουργούνται με δημόσιους φόρους είναι διαθέσιμοι στο κοινό, επαναχρησιμοποιήσιμοι και διαμοιράσιμοι.</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t/>
            </a:r>
            <a:endParaRPr b="0" i="0" sz="105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1" i="0" lang="el-GR" sz="1200" u="none" cap="none" strike="noStrike">
                <a:solidFill>
                  <a:srgbClr val="004993"/>
                </a:solidFill>
                <a:latin typeface="Open Sans"/>
                <a:ea typeface="Open Sans"/>
                <a:cs typeface="Open Sans"/>
                <a:sym typeface="Open Sans"/>
              </a:rPr>
              <a:t>Δια βίου μάθηση: </a:t>
            </a:r>
            <a:r>
              <a:rPr b="0" i="0" lang="el-GR" sz="1200" u="none" cap="none" strike="noStrike">
                <a:solidFill>
                  <a:srgbClr val="004993"/>
                </a:solidFill>
                <a:latin typeface="Open Sans"/>
                <a:ea typeface="Open Sans"/>
                <a:cs typeface="Open Sans"/>
                <a:sym typeface="Open Sans"/>
              </a:rPr>
              <a:t>Η ενημέρωση και η παροχή συνεχούς μάθησης είναι πιο προσιτή για όλους, γεφυρώνοντας το χάσμα μεταξύ επίσημων, άτυπων και άλλων ανοιχτών ευκαιριών.</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t/>
            </a:r>
            <a:endParaRPr b="0" i="0" sz="105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1" i="0" lang="el-GR" sz="1200" u="none" cap="none" strike="noStrike">
                <a:solidFill>
                  <a:srgbClr val="004993"/>
                </a:solidFill>
                <a:latin typeface="Open Sans"/>
                <a:ea typeface="Open Sans"/>
                <a:cs typeface="Open Sans"/>
                <a:sym typeface="Open Sans"/>
              </a:rPr>
              <a:t>Ενισχύουν την ισότητα: </a:t>
            </a:r>
            <a:r>
              <a:rPr b="0" i="0" lang="el-GR" sz="1200" u="none" cap="none" strike="noStrike">
                <a:solidFill>
                  <a:srgbClr val="004993"/>
                </a:solidFill>
                <a:latin typeface="Open Sans"/>
                <a:ea typeface="Open Sans"/>
                <a:cs typeface="Open Sans"/>
                <a:sym typeface="Open Sans"/>
              </a:rPr>
              <a:t>Οι ελεύθερες διαδικτυακές πηγές διευκολύνουν την παροχή της ίδιας ποιότητας γνώσης σε όλους, ανεξάρτητα από την κοινωνική και οικονομική κατάσταση του καθενός.</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t/>
            </a:r>
            <a:endParaRPr b="0" i="0" sz="105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1" i="0" lang="el-GR" sz="1200" u="none" cap="none" strike="noStrike">
                <a:solidFill>
                  <a:srgbClr val="004993"/>
                </a:solidFill>
                <a:latin typeface="Open Sans"/>
                <a:ea typeface="Open Sans"/>
                <a:cs typeface="Open Sans"/>
                <a:sym typeface="Open Sans"/>
              </a:rPr>
              <a:t>Προωθούν τη διαφορετικότητα και την ενσωμάτωση: </a:t>
            </a:r>
            <a:r>
              <a:rPr b="0" i="0" lang="el-GR" sz="1200" u="none" cap="none" strike="noStrike">
                <a:solidFill>
                  <a:srgbClr val="004993"/>
                </a:solidFill>
                <a:latin typeface="Open Sans"/>
                <a:ea typeface="Open Sans"/>
                <a:cs typeface="Open Sans"/>
                <a:sym typeface="Open Sans"/>
              </a:rPr>
              <a:t>Οι ΑΕΠ, οι οποίοι διαμοιράζονται εύκολα και είναι προσβάσιμοι μέσω του Διαδικτύου, αποτελούν εξαιρετικό εργαλείο για την ανακάλυψη και την εξοικείωση διαφορετικών απόψεων.</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t/>
            </a:r>
            <a:endParaRPr b="0" i="0" sz="105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1" i="0" lang="el-GR" sz="1200" u="none" cap="none" strike="noStrike">
                <a:solidFill>
                  <a:srgbClr val="004993"/>
                </a:solidFill>
                <a:latin typeface="Open Sans"/>
                <a:ea typeface="Open Sans"/>
                <a:cs typeface="Open Sans"/>
                <a:sym typeface="Open Sans"/>
              </a:rPr>
              <a:t>Ενισχύουν τη κοινωνική και πολιτική αγωγή και επιστήμη: </a:t>
            </a:r>
            <a:r>
              <a:rPr b="0" i="0" lang="el-GR" sz="1200" u="none" cap="none" strike="noStrike">
                <a:solidFill>
                  <a:srgbClr val="004993"/>
                </a:solidFill>
                <a:latin typeface="Open Sans"/>
                <a:ea typeface="Open Sans"/>
                <a:cs typeface="Open Sans"/>
                <a:sym typeface="Open Sans"/>
              </a:rPr>
              <a:t>Η γνώση μπορεί να δημιουργηθεί από όλους και η διαθεσιμότητα των πόρων να διευκολύνει τους ανθρώπους να συνεχίσουν να την ενισχύουν.</a:t>
            </a:r>
            <a:endParaRPr b="1" i="0" sz="1200" u="none" cap="none" strike="noStrike">
              <a:solidFill>
                <a:srgbClr val="004993"/>
              </a:solidFill>
              <a:latin typeface="Open Sans"/>
              <a:ea typeface="Open Sans"/>
              <a:cs typeface="Open Sans"/>
              <a:sym typeface="Open Sans"/>
            </a:endParaRPr>
          </a:p>
        </p:txBody>
      </p:sp>
      <p:cxnSp>
        <p:nvCxnSpPr>
          <p:cNvPr id="442" name="Google Shape;442;p35"/>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443" name="Google Shape;443;p35"/>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444" name="Google Shape;444;p35"/>
          <p:cNvSpPr/>
          <p:nvPr/>
        </p:nvSpPr>
        <p:spPr>
          <a:xfrm>
            <a:off x="1328900" y="15228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5" name="Google Shape;445;p35"/>
          <p:cNvSpPr txBox="1"/>
          <p:nvPr/>
        </p:nvSpPr>
        <p:spPr>
          <a:xfrm>
            <a:off x="65900" y="1671450"/>
            <a:ext cx="2904600" cy="1222500"/>
          </a:xfrm>
          <a:prstGeom prst="rect">
            <a:avLst/>
          </a:prstGeom>
          <a:noFill/>
          <a:ln>
            <a:noFill/>
          </a:ln>
        </p:spPr>
        <p:txBody>
          <a:bodyPr anchorCtr="0" anchor="t" bIns="91425" lIns="91425" spcFirstLastPara="1" rIns="91425" wrap="square" tIns="91425">
            <a:spAutoFit/>
          </a:bodyPr>
          <a:lstStyle/>
          <a:p>
            <a:pPr indent="0" lvl="0" marL="0" marR="38100" rtl="0" algn="l">
              <a:lnSpc>
                <a:spcPct val="128571"/>
              </a:lnSpc>
              <a:spcBef>
                <a:spcPts val="0"/>
              </a:spcBef>
              <a:spcAft>
                <a:spcPts val="0"/>
              </a:spcAft>
              <a:buClr>
                <a:schemeClr val="dk1"/>
              </a:buClr>
              <a:buSzPts val="1100"/>
              <a:buFont typeface="Arial"/>
              <a:buNone/>
            </a:pPr>
            <a:r>
              <a:rPr b="1" lang="el-GR" sz="2000">
                <a:solidFill>
                  <a:schemeClr val="lt1"/>
                </a:solidFill>
                <a:latin typeface="Open Sans"/>
                <a:ea typeface="Open Sans"/>
                <a:cs typeface="Open Sans"/>
                <a:sym typeface="Open Sans"/>
              </a:rPr>
              <a:t> Οφέλη Ανοιχτής</a:t>
            </a:r>
            <a:r>
              <a:rPr b="1" lang="el-GR" sz="2000">
                <a:solidFill>
                  <a:schemeClr val="lt1"/>
                </a:solidFill>
                <a:latin typeface="Open Sans"/>
                <a:ea typeface="Open Sans"/>
                <a:cs typeface="Open Sans"/>
                <a:sym typeface="Open Sans"/>
              </a:rPr>
              <a:t> Εκπαίδευσης για</a:t>
            </a:r>
            <a:endParaRPr b="1" i="0" sz="2300" u="none" cap="none" strike="noStrike">
              <a:solidFill>
                <a:schemeClr val="lt1"/>
              </a:solidFill>
              <a:latin typeface="Open Sans"/>
              <a:ea typeface="Open Sans"/>
              <a:cs typeface="Open Sans"/>
              <a:sym typeface="Open Sans"/>
            </a:endParaRPr>
          </a:p>
          <a:p>
            <a:pPr indent="0" lvl="0" marL="0" rtl="0" algn="l">
              <a:lnSpc>
                <a:spcPct val="80000"/>
              </a:lnSpc>
              <a:spcBef>
                <a:spcPts val="0"/>
              </a:spcBef>
              <a:spcAft>
                <a:spcPts val="0"/>
              </a:spcAft>
              <a:buClr>
                <a:schemeClr val="dk1"/>
              </a:buClr>
              <a:buSzPts val="2800"/>
              <a:buFont typeface="Arial"/>
              <a:buNone/>
            </a:pPr>
            <a:r>
              <a:rPr b="1" lang="el-GR" sz="2000">
                <a:solidFill>
                  <a:schemeClr val="lt1"/>
                </a:solidFill>
                <a:latin typeface="Open Sans"/>
                <a:ea typeface="Open Sans"/>
                <a:cs typeface="Open Sans"/>
                <a:sym typeface="Open Sans"/>
              </a:rPr>
              <a:t>όλους</a:t>
            </a:r>
            <a:endParaRPr b="1" i="0" sz="1200" u="none" cap="none" strike="noStrike">
              <a:solidFill>
                <a:srgbClr val="FFDE59"/>
              </a:solidFill>
              <a:latin typeface="Open Sans"/>
              <a:ea typeface="Open Sans"/>
              <a:cs typeface="Open Sans"/>
              <a:sym typeface="Open Sans"/>
            </a:endParaRPr>
          </a:p>
        </p:txBody>
      </p:sp>
    </p:spTree>
  </p:cSld>
  <p:clrMapOvr>
    <a:masterClrMapping/>
  </p:clrMapOvr>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449" name="Shape 449"/>
        <p:cNvGrpSpPr/>
        <p:nvPr/>
      </p:nvGrpSpPr>
      <p:grpSpPr>
        <a:xfrm>
          <a:off x="0" y="0"/>
          <a:ext cx="0" cy="0"/>
          <a:chOff x="0" y="0"/>
          <a:chExt cx="0" cy="0"/>
        </a:xfrm>
      </p:grpSpPr>
      <p:sp>
        <p:nvSpPr>
          <p:cNvPr id="450" name="Google Shape;450;p36"/>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51" name="Google Shape;451;p36"/>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52" name="Google Shape;452;p36"/>
          <p:cNvSpPr txBox="1"/>
          <p:nvPr/>
        </p:nvSpPr>
        <p:spPr>
          <a:xfrm>
            <a:off x="3243299" y="786638"/>
            <a:ext cx="5424600" cy="3692519"/>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l-GR" sz="3000" u="none" cap="none" strike="noStrike">
                <a:solidFill>
                  <a:srgbClr val="004993"/>
                </a:solidFill>
                <a:latin typeface="Open Sans"/>
                <a:ea typeface="Open Sans"/>
                <a:cs typeface="Open Sans"/>
                <a:sym typeface="Open Sans"/>
              </a:rPr>
              <a:t>Ξεκλειδώνουν την πληροφόρηση: </a:t>
            </a:r>
            <a:endParaRPr b="1" i="0" sz="30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0" i="0" lang="el-GR" sz="2400" u="none" cap="none" strike="noStrike">
                <a:solidFill>
                  <a:srgbClr val="004993"/>
                </a:solidFill>
                <a:latin typeface="Open Sans"/>
                <a:ea typeface="Open Sans"/>
                <a:cs typeface="Open Sans"/>
                <a:sym typeface="Open Sans"/>
              </a:rPr>
              <a:t>Η γνώση μπορεί να διαμοιραστεί ευρέως, ξεκλειδώνοντας εκπαιδευτικούς πόρους μέσω αδειών, για οποιονδήποτε ενδιαφέρεται.</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t/>
            </a:r>
            <a:endParaRPr b="0" i="0" sz="1300" u="none" cap="none" strike="noStrike">
              <a:solidFill>
                <a:srgbClr val="004993"/>
              </a:solidFill>
              <a:latin typeface="Open Sans"/>
              <a:ea typeface="Open Sans"/>
              <a:cs typeface="Open Sans"/>
              <a:sym typeface="Open Sans"/>
            </a:endParaRPr>
          </a:p>
          <a:p>
            <a:pPr indent="0" lvl="0" marL="0" marR="0" rtl="0" algn="l">
              <a:lnSpc>
                <a:spcPct val="115000"/>
              </a:lnSpc>
              <a:spcBef>
                <a:spcPts val="1200"/>
              </a:spcBef>
              <a:spcAft>
                <a:spcPts val="1200"/>
              </a:spcAft>
              <a:buClr>
                <a:srgbClr val="000000"/>
              </a:buClr>
              <a:buSzPts val="1300"/>
              <a:buFont typeface="Arial"/>
              <a:buNone/>
            </a:pPr>
            <a:r>
              <a:t/>
            </a:r>
            <a:endParaRPr b="1" i="0" sz="1300" u="none" cap="none" strike="noStrike">
              <a:solidFill>
                <a:srgbClr val="004993"/>
              </a:solidFill>
              <a:latin typeface="Open Sans"/>
              <a:ea typeface="Open Sans"/>
              <a:cs typeface="Open Sans"/>
              <a:sym typeface="Open Sans"/>
            </a:endParaRPr>
          </a:p>
        </p:txBody>
      </p:sp>
      <p:cxnSp>
        <p:nvCxnSpPr>
          <p:cNvPr id="453" name="Google Shape;453;p36"/>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454" name="Google Shape;454;p36"/>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455" name="Google Shape;455;p36"/>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56" name="Google Shape;456;p36"/>
          <p:cNvSpPr txBox="1"/>
          <p:nvPr/>
        </p:nvSpPr>
        <p:spPr>
          <a:xfrm>
            <a:off x="65900" y="1671450"/>
            <a:ext cx="2904600" cy="1222500"/>
          </a:xfrm>
          <a:prstGeom prst="rect">
            <a:avLst/>
          </a:prstGeom>
          <a:noFill/>
          <a:ln>
            <a:noFill/>
          </a:ln>
        </p:spPr>
        <p:txBody>
          <a:bodyPr anchorCtr="0" anchor="t" bIns="91425" lIns="91425" spcFirstLastPara="1" rIns="91425" wrap="square" tIns="91425">
            <a:spAutoFit/>
          </a:bodyPr>
          <a:lstStyle/>
          <a:p>
            <a:pPr indent="0" lvl="0" marL="0" marR="38100" rtl="0" algn="l">
              <a:lnSpc>
                <a:spcPct val="128571"/>
              </a:lnSpc>
              <a:spcBef>
                <a:spcPts val="0"/>
              </a:spcBef>
              <a:spcAft>
                <a:spcPts val="0"/>
              </a:spcAft>
              <a:buClr>
                <a:schemeClr val="dk1"/>
              </a:buClr>
              <a:buSzPts val="1100"/>
              <a:buFont typeface="Arial"/>
              <a:buNone/>
            </a:pPr>
            <a:r>
              <a:rPr b="1" lang="el-GR" sz="2000">
                <a:solidFill>
                  <a:schemeClr val="lt1"/>
                </a:solidFill>
                <a:latin typeface="Open Sans"/>
                <a:ea typeface="Open Sans"/>
                <a:cs typeface="Open Sans"/>
                <a:sym typeface="Open Sans"/>
              </a:rPr>
              <a:t> Οφέλη Ανοιχτής</a:t>
            </a:r>
            <a:r>
              <a:rPr b="1" lang="el-GR" sz="2000">
                <a:solidFill>
                  <a:schemeClr val="lt1"/>
                </a:solidFill>
                <a:latin typeface="Open Sans"/>
                <a:ea typeface="Open Sans"/>
                <a:cs typeface="Open Sans"/>
                <a:sym typeface="Open Sans"/>
              </a:rPr>
              <a:t> Εκπαίδευσης για</a:t>
            </a:r>
            <a:endParaRPr b="1" i="0" sz="2300" u="none" cap="none" strike="noStrike">
              <a:solidFill>
                <a:schemeClr val="lt1"/>
              </a:solidFill>
              <a:latin typeface="Open Sans"/>
              <a:ea typeface="Open Sans"/>
              <a:cs typeface="Open Sans"/>
              <a:sym typeface="Open Sans"/>
            </a:endParaRPr>
          </a:p>
          <a:p>
            <a:pPr indent="0" lvl="0" marL="0" rtl="0" algn="l">
              <a:lnSpc>
                <a:spcPct val="80000"/>
              </a:lnSpc>
              <a:spcBef>
                <a:spcPts val="0"/>
              </a:spcBef>
              <a:spcAft>
                <a:spcPts val="0"/>
              </a:spcAft>
              <a:buClr>
                <a:schemeClr val="dk1"/>
              </a:buClr>
              <a:buSzPts val="2800"/>
              <a:buFont typeface="Arial"/>
              <a:buNone/>
            </a:pPr>
            <a:r>
              <a:rPr b="1" lang="el-GR" sz="2000">
                <a:solidFill>
                  <a:schemeClr val="lt1"/>
                </a:solidFill>
                <a:latin typeface="Open Sans"/>
                <a:ea typeface="Open Sans"/>
                <a:cs typeface="Open Sans"/>
                <a:sym typeface="Open Sans"/>
              </a:rPr>
              <a:t>όλους</a:t>
            </a:r>
            <a:endParaRPr b="1" i="0" sz="1200" u="none" cap="none" strike="noStrike">
              <a:solidFill>
                <a:srgbClr val="FFDE59"/>
              </a:solidFill>
              <a:latin typeface="Open Sans"/>
              <a:ea typeface="Open Sans"/>
              <a:cs typeface="Open Sans"/>
              <a:sym typeface="Open Sans"/>
            </a:endParaRPr>
          </a:p>
        </p:txBody>
      </p:sp>
    </p:spTree>
  </p:cSld>
  <p:clrMapOvr>
    <a:masterClrMapping/>
  </p:clrMapOvr>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460" name="Shape 460"/>
        <p:cNvGrpSpPr/>
        <p:nvPr/>
      </p:nvGrpSpPr>
      <p:grpSpPr>
        <a:xfrm>
          <a:off x="0" y="0"/>
          <a:ext cx="0" cy="0"/>
          <a:chOff x="0" y="0"/>
          <a:chExt cx="0" cy="0"/>
        </a:xfrm>
      </p:grpSpPr>
      <p:sp>
        <p:nvSpPr>
          <p:cNvPr id="461" name="Google Shape;461;p37"/>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2" name="Google Shape;462;p37"/>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3" name="Google Shape;463;p37"/>
          <p:cNvSpPr txBox="1"/>
          <p:nvPr/>
        </p:nvSpPr>
        <p:spPr>
          <a:xfrm>
            <a:off x="3170441" y="509365"/>
            <a:ext cx="5551800" cy="4154184"/>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l-GR" sz="3000" u="none" cap="none" strike="noStrike">
                <a:solidFill>
                  <a:srgbClr val="004993"/>
                </a:solidFill>
                <a:latin typeface="Open Sans"/>
                <a:ea typeface="Open Sans"/>
                <a:cs typeface="Open Sans"/>
                <a:sym typeface="Open Sans"/>
              </a:rPr>
              <a:t>Εφαρμόζουν τις γνώσεις τους σε καινούριο περιβάλλον:</a:t>
            </a:r>
            <a:r>
              <a:rPr b="0" i="0" lang="el-GR" sz="3000" u="none" cap="none" strike="noStrike">
                <a:solidFill>
                  <a:srgbClr val="004993"/>
                </a:solidFill>
                <a:latin typeface="Open Sans"/>
                <a:ea typeface="Open Sans"/>
                <a:cs typeface="Open Sans"/>
                <a:sym typeface="Open Sans"/>
              </a:rPr>
              <a:t> </a:t>
            </a:r>
            <a:endParaRPr b="0" i="0" sz="30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0" i="0" lang="el-GR" sz="2400" u="none" cap="none" strike="noStrike">
                <a:solidFill>
                  <a:srgbClr val="004993"/>
                </a:solidFill>
                <a:latin typeface="Open Sans"/>
                <a:ea typeface="Open Sans"/>
                <a:cs typeface="Open Sans"/>
                <a:sym typeface="Open Sans"/>
              </a:rPr>
              <a:t>Οι εκπαιδευτικοί πόροι που δημιουργούνται με δημόσιους φόρους είναι διαθέσιμοι στο κοινό, επαναχρησιμοποιήσιμοι και διαμοιράσιμοι.</a:t>
            </a:r>
            <a:endParaRPr b="0" i="0" sz="2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0" i="0" sz="1300" u="none" cap="none" strike="noStrike">
              <a:solidFill>
                <a:srgbClr val="004993"/>
              </a:solidFill>
              <a:latin typeface="Open Sans"/>
              <a:ea typeface="Open Sans"/>
              <a:cs typeface="Open Sans"/>
              <a:sym typeface="Open Sans"/>
            </a:endParaRPr>
          </a:p>
          <a:p>
            <a:pPr indent="0" lvl="0" marL="0" marR="0" rtl="0" algn="l">
              <a:lnSpc>
                <a:spcPct val="115000"/>
              </a:lnSpc>
              <a:spcBef>
                <a:spcPts val="1200"/>
              </a:spcBef>
              <a:spcAft>
                <a:spcPts val="1200"/>
              </a:spcAft>
              <a:buClr>
                <a:srgbClr val="000000"/>
              </a:buClr>
              <a:buSzPts val="1300"/>
              <a:buFont typeface="Arial"/>
              <a:buNone/>
            </a:pPr>
            <a:r>
              <a:t/>
            </a:r>
            <a:endParaRPr b="1" i="0" sz="1300" u="none" cap="none" strike="noStrike">
              <a:solidFill>
                <a:srgbClr val="004993"/>
              </a:solidFill>
              <a:latin typeface="Open Sans"/>
              <a:ea typeface="Open Sans"/>
              <a:cs typeface="Open Sans"/>
              <a:sym typeface="Open Sans"/>
            </a:endParaRPr>
          </a:p>
        </p:txBody>
      </p:sp>
      <p:cxnSp>
        <p:nvCxnSpPr>
          <p:cNvPr id="464" name="Google Shape;464;p37"/>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465" name="Google Shape;465;p37"/>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466" name="Google Shape;466;p37"/>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7" name="Google Shape;467;p37"/>
          <p:cNvSpPr txBox="1"/>
          <p:nvPr/>
        </p:nvSpPr>
        <p:spPr>
          <a:xfrm>
            <a:off x="65900" y="1671450"/>
            <a:ext cx="2904600" cy="1222500"/>
          </a:xfrm>
          <a:prstGeom prst="rect">
            <a:avLst/>
          </a:prstGeom>
          <a:noFill/>
          <a:ln>
            <a:noFill/>
          </a:ln>
        </p:spPr>
        <p:txBody>
          <a:bodyPr anchorCtr="0" anchor="t" bIns="91425" lIns="91425" spcFirstLastPara="1" rIns="91425" wrap="square" tIns="91425">
            <a:spAutoFit/>
          </a:bodyPr>
          <a:lstStyle/>
          <a:p>
            <a:pPr indent="0" lvl="0" marL="0" marR="38100" rtl="0" algn="l">
              <a:lnSpc>
                <a:spcPct val="128571"/>
              </a:lnSpc>
              <a:spcBef>
                <a:spcPts val="0"/>
              </a:spcBef>
              <a:spcAft>
                <a:spcPts val="0"/>
              </a:spcAft>
              <a:buClr>
                <a:schemeClr val="dk1"/>
              </a:buClr>
              <a:buSzPts val="1100"/>
              <a:buFont typeface="Arial"/>
              <a:buNone/>
            </a:pPr>
            <a:r>
              <a:rPr b="1" lang="el-GR" sz="2000">
                <a:solidFill>
                  <a:schemeClr val="lt1"/>
                </a:solidFill>
                <a:latin typeface="Open Sans"/>
                <a:ea typeface="Open Sans"/>
                <a:cs typeface="Open Sans"/>
                <a:sym typeface="Open Sans"/>
              </a:rPr>
              <a:t> Οφέλη Ανοιχτής</a:t>
            </a:r>
            <a:r>
              <a:rPr b="1" lang="el-GR" sz="2000">
                <a:solidFill>
                  <a:schemeClr val="lt1"/>
                </a:solidFill>
                <a:latin typeface="Open Sans"/>
                <a:ea typeface="Open Sans"/>
                <a:cs typeface="Open Sans"/>
                <a:sym typeface="Open Sans"/>
              </a:rPr>
              <a:t> Εκπαίδευσης για</a:t>
            </a:r>
            <a:endParaRPr b="1" i="0" sz="2300" u="none" cap="none" strike="noStrike">
              <a:solidFill>
                <a:schemeClr val="lt1"/>
              </a:solidFill>
              <a:latin typeface="Open Sans"/>
              <a:ea typeface="Open Sans"/>
              <a:cs typeface="Open Sans"/>
              <a:sym typeface="Open Sans"/>
            </a:endParaRPr>
          </a:p>
          <a:p>
            <a:pPr indent="0" lvl="0" marL="0" rtl="0" algn="l">
              <a:lnSpc>
                <a:spcPct val="80000"/>
              </a:lnSpc>
              <a:spcBef>
                <a:spcPts val="0"/>
              </a:spcBef>
              <a:spcAft>
                <a:spcPts val="0"/>
              </a:spcAft>
              <a:buClr>
                <a:schemeClr val="dk1"/>
              </a:buClr>
              <a:buSzPts val="2800"/>
              <a:buFont typeface="Arial"/>
              <a:buNone/>
            </a:pPr>
            <a:r>
              <a:rPr b="1" lang="el-GR" sz="2000">
                <a:solidFill>
                  <a:schemeClr val="lt1"/>
                </a:solidFill>
                <a:latin typeface="Open Sans"/>
                <a:ea typeface="Open Sans"/>
                <a:cs typeface="Open Sans"/>
                <a:sym typeface="Open Sans"/>
              </a:rPr>
              <a:t>όλους</a:t>
            </a:r>
            <a:endParaRPr b="1" i="0" sz="1200" u="none" cap="none" strike="noStrike">
              <a:solidFill>
                <a:srgbClr val="FFDE59"/>
              </a:solidFill>
              <a:latin typeface="Open Sans"/>
              <a:ea typeface="Open Sans"/>
              <a:cs typeface="Open Sans"/>
              <a:sym typeface="Open Sans"/>
            </a:endParaRPr>
          </a:p>
        </p:txBody>
      </p:sp>
    </p:spTree>
  </p:cSld>
  <p:clrMapOvr>
    <a:masterClrMapping/>
  </p:clrMapOvr>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471" name="Shape 471"/>
        <p:cNvGrpSpPr/>
        <p:nvPr/>
      </p:nvGrpSpPr>
      <p:grpSpPr>
        <a:xfrm>
          <a:off x="0" y="0"/>
          <a:ext cx="0" cy="0"/>
          <a:chOff x="0" y="0"/>
          <a:chExt cx="0" cy="0"/>
        </a:xfrm>
      </p:grpSpPr>
      <p:sp>
        <p:nvSpPr>
          <p:cNvPr id="472" name="Google Shape;472;p38"/>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73" name="Google Shape;473;p38"/>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74" name="Google Shape;474;p38"/>
          <p:cNvSpPr txBox="1"/>
          <p:nvPr/>
        </p:nvSpPr>
        <p:spPr>
          <a:xfrm>
            <a:off x="3202900" y="866675"/>
            <a:ext cx="5549400" cy="30477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l-GR" sz="3000" u="none" cap="none" strike="noStrike">
                <a:solidFill>
                  <a:srgbClr val="004993"/>
                </a:solidFill>
                <a:latin typeface="Open Sans"/>
                <a:ea typeface="Open Sans"/>
                <a:cs typeface="Open Sans"/>
                <a:sym typeface="Open Sans"/>
              </a:rPr>
              <a:t>Δια βίου μάθηση:</a:t>
            </a:r>
            <a:r>
              <a:rPr b="1" i="0" lang="el-GR" sz="2800" u="none" cap="none" strike="noStrike">
                <a:solidFill>
                  <a:srgbClr val="004993"/>
                </a:solidFill>
                <a:latin typeface="Open Sans"/>
                <a:ea typeface="Open Sans"/>
                <a:cs typeface="Open Sans"/>
                <a:sym typeface="Open Sans"/>
              </a:rPr>
              <a:t> </a:t>
            </a:r>
            <a:br>
              <a:rPr b="1" i="0" lang="el-GR" sz="2800" u="none" cap="none" strike="noStrike">
                <a:solidFill>
                  <a:srgbClr val="004993"/>
                </a:solidFill>
                <a:latin typeface="Open Sans"/>
                <a:ea typeface="Open Sans"/>
                <a:cs typeface="Open Sans"/>
                <a:sym typeface="Open Sans"/>
              </a:rPr>
            </a:br>
            <a:r>
              <a:rPr b="0" i="0" lang="el-GR" sz="2400" u="none" cap="none" strike="noStrike">
                <a:solidFill>
                  <a:srgbClr val="004993"/>
                </a:solidFill>
                <a:latin typeface="Open Sans"/>
                <a:ea typeface="Open Sans"/>
                <a:cs typeface="Open Sans"/>
                <a:sym typeface="Open Sans"/>
              </a:rPr>
              <a:t>Η ενημέρωση και η παροχή συνεχούς μάθησης είναι πιο προσιτή για όλους, γεφυρώνοντας το χάσμα μεταξύ επίσημων, άτυπων και άλλων ανοιχτών ευκαιριών.</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t/>
            </a:r>
            <a:endParaRPr b="0" i="0" sz="1300" u="none" cap="none" strike="noStrike">
              <a:solidFill>
                <a:srgbClr val="004993"/>
              </a:solidFill>
              <a:latin typeface="Open Sans"/>
              <a:ea typeface="Open Sans"/>
              <a:cs typeface="Open Sans"/>
              <a:sym typeface="Open Sans"/>
            </a:endParaRPr>
          </a:p>
          <a:p>
            <a:pPr indent="0" lvl="0" marL="0" marR="0" rtl="0" algn="l">
              <a:lnSpc>
                <a:spcPct val="115000"/>
              </a:lnSpc>
              <a:spcBef>
                <a:spcPts val="1200"/>
              </a:spcBef>
              <a:spcAft>
                <a:spcPts val="1200"/>
              </a:spcAft>
              <a:buClr>
                <a:srgbClr val="000000"/>
              </a:buClr>
              <a:buSzPts val="1300"/>
              <a:buFont typeface="Arial"/>
              <a:buNone/>
            </a:pPr>
            <a:r>
              <a:t/>
            </a:r>
            <a:endParaRPr b="1" i="0" sz="1300" u="none" cap="none" strike="noStrike">
              <a:solidFill>
                <a:srgbClr val="004993"/>
              </a:solidFill>
              <a:latin typeface="Open Sans"/>
              <a:ea typeface="Open Sans"/>
              <a:cs typeface="Open Sans"/>
              <a:sym typeface="Open Sans"/>
            </a:endParaRPr>
          </a:p>
        </p:txBody>
      </p:sp>
      <p:cxnSp>
        <p:nvCxnSpPr>
          <p:cNvPr id="475" name="Google Shape;475;p38"/>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476" name="Google Shape;476;p38"/>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477" name="Google Shape;477;p38"/>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78" name="Google Shape;478;p38"/>
          <p:cNvSpPr txBox="1"/>
          <p:nvPr/>
        </p:nvSpPr>
        <p:spPr>
          <a:xfrm>
            <a:off x="65900" y="1671450"/>
            <a:ext cx="2904600" cy="1222500"/>
          </a:xfrm>
          <a:prstGeom prst="rect">
            <a:avLst/>
          </a:prstGeom>
          <a:noFill/>
          <a:ln>
            <a:noFill/>
          </a:ln>
        </p:spPr>
        <p:txBody>
          <a:bodyPr anchorCtr="0" anchor="t" bIns="91425" lIns="91425" spcFirstLastPara="1" rIns="91425" wrap="square" tIns="91425">
            <a:spAutoFit/>
          </a:bodyPr>
          <a:lstStyle/>
          <a:p>
            <a:pPr indent="0" lvl="0" marL="0" marR="38100" rtl="0" algn="l">
              <a:lnSpc>
                <a:spcPct val="128571"/>
              </a:lnSpc>
              <a:spcBef>
                <a:spcPts val="0"/>
              </a:spcBef>
              <a:spcAft>
                <a:spcPts val="0"/>
              </a:spcAft>
              <a:buClr>
                <a:schemeClr val="dk1"/>
              </a:buClr>
              <a:buSzPts val="1100"/>
              <a:buFont typeface="Arial"/>
              <a:buNone/>
            </a:pPr>
            <a:r>
              <a:rPr b="1" lang="el-GR" sz="2000">
                <a:solidFill>
                  <a:schemeClr val="lt1"/>
                </a:solidFill>
                <a:latin typeface="Open Sans"/>
                <a:ea typeface="Open Sans"/>
                <a:cs typeface="Open Sans"/>
                <a:sym typeface="Open Sans"/>
              </a:rPr>
              <a:t> Οφέλη Ανοιχτής</a:t>
            </a:r>
            <a:r>
              <a:rPr b="1" lang="el-GR" sz="2000">
                <a:solidFill>
                  <a:schemeClr val="lt1"/>
                </a:solidFill>
                <a:latin typeface="Open Sans"/>
                <a:ea typeface="Open Sans"/>
                <a:cs typeface="Open Sans"/>
                <a:sym typeface="Open Sans"/>
              </a:rPr>
              <a:t> Εκπαίδευσης για</a:t>
            </a:r>
            <a:endParaRPr b="1" i="0" sz="2300" u="none" cap="none" strike="noStrike">
              <a:solidFill>
                <a:schemeClr val="lt1"/>
              </a:solidFill>
              <a:latin typeface="Open Sans"/>
              <a:ea typeface="Open Sans"/>
              <a:cs typeface="Open Sans"/>
              <a:sym typeface="Open Sans"/>
            </a:endParaRPr>
          </a:p>
          <a:p>
            <a:pPr indent="0" lvl="0" marL="0" rtl="0" algn="l">
              <a:lnSpc>
                <a:spcPct val="80000"/>
              </a:lnSpc>
              <a:spcBef>
                <a:spcPts val="0"/>
              </a:spcBef>
              <a:spcAft>
                <a:spcPts val="0"/>
              </a:spcAft>
              <a:buClr>
                <a:schemeClr val="dk1"/>
              </a:buClr>
              <a:buSzPts val="2800"/>
              <a:buFont typeface="Arial"/>
              <a:buNone/>
            </a:pPr>
            <a:r>
              <a:rPr b="1" lang="el-GR" sz="2000">
                <a:solidFill>
                  <a:schemeClr val="lt1"/>
                </a:solidFill>
                <a:latin typeface="Open Sans"/>
                <a:ea typeface="Open Sans"/>
                <a:cs typeface="Open Sans"/>
                <a:sym typeface="Open Sans"/>
              </a:rPr>
              <a:t>όλους</a:t>
            </a:r>
            <a:endParaRPr b="1" i="0" sz="1200" u="none" cap="none" strike="noStrike">
              <a:solidFill>
                <a:srgbClr val="FFDE59"/>
              </a:solidFill>
              <a:latin typeface="Open Sans"/>
              <a:ea typeface="Open Sans"/>
              <a:cs typeface="Open Sans"/>
              <a:sym typeface="Open Sans"/>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88" name="Shape 88"/>
        <p:cNvGrpSpPr/>
        <p:nvPr/>
      </p:nvGrpSpPr>
      <p:grpSpPr>
        <a:xfrm>
          <a:off x="0" y="0"/>
          <a:ext cx="0" cy="0"/>
          <a:chOff x="0" y="0"/>
          <a:chExt cx="0" cy="0"/>
        </a:xfrm>
      </p:grpSpPr>
      <p:sp>
        <p:nvSpPr>
          <p:cNvPr id="89" name="Google Shape;89;g111b94149de_0_0"/>
          <p:cNvSpPr txBox="1"/>
          <p:nvPr/>
        </p:nvSpPr>
        <p:spPr>
          <a:xfrm>
            <a:off x="3897499" y="1214075"/>
            <a:ext cx="2339400" cy="22626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4500"/>
              <a:buFont typeface="Arial"/>
              <a:buNone/>
            </a:pPr>
            <a:r>
              <a:rPr b="1" i="0" lang="el-GR" sz="4500" u="none" cap="none" strike="noStrike">
                <a:solidFill>
                  <a:srgbClr val="004993"/>
                </a:solidFill>
                <a:latin typeface="Open Sans"/>
                <a:ea typeface="Open Sans"/>
                <a:cs typeface="Open Sans"/>
                <a:sym typeface="Open Sans"/>
              </a:rPr>
              <a:t>Τι είναι οι ΑΕΠ;</a:t>
            </a:r>
            <a:endParaRPr b="1" i="0" sz="4600" u="none" cap="none" strike="noStrike">
              <a:solidFill>
                <a:srgbClr val="004993"/>
              </a:solidFill>
              <a:latin typeface="Open Sans"/>
              <a:ea typeface="Open Sans"/>
              <a:cs typeface="Open Sans"/>
              <a:sym typeface="Open Sans"/>
            </a:endParaRPr>
          </a:p>
        </p:txBody>
      </p:sp>
      <p:sp>
        <p:nvSpPr>
          <p:cNvPr id="90" name="Google Shape;90;g111b94149de_0_0"/>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91" name="Google Shape;91;g111b94149de_0_0"/>
          <p:cNvPicPr preferRelativeResize="0"/>
          <p:nvPr/>
        </p:nvPicPr>
        <p:blipFill rotWithShape="1">
          <a:blip r:embed="rId3">
            <a:alphaModFix/>
          </a:blip>
          <a:srcRect b="0" l="0" r="0" t="0"/>
          <a:stretch/>
        </p:blipFill>
        <p:spPr>
          <a:xfrm>
            <a:off x="817575" y="1370375"/>
            <a:ext cx="2568609" cy="1950000"/>
          </a:xfrm>
          <a:prstGeom prst="rect">
            <a:avLst/>
          </a:prstGeom>
          <a:noFill/>
          <a:ln>
            <a:noFill/>
          </a:ln>
        </p:spPr>
      </p:pic>
      <p:sp>
        <p:nvSpPr>
          <p:cNvPr id="92" name="Google Shape;92;g111b94149de_0_0"/>
          <p:cNvSpPr txBox="1"/>
          <p:nvPr/>
        </p:nvSpPr>
        <p:spPr>
          <a:xfrm>
            <a:off x="1316037" y="1575312"/>
            <a:ext cx="3934800" cy="1031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200"/>
              <a:buFont typeface="Arial"/>
              <a:buNone/>
            </a:pPr>
            <a:r>
              <a:rPr b="1" i="0" lang="el-GR" sz="3200" u="none" cap="none" strike="noStrike">
                <a:solidFill>
                  <a:srgbClr val="FFFFFF"/>
                </a:solidFill>
                <a:latin typeface="Open Sans"/>
                <a:ea typeface="Open Sans"/>
                <a:cs typeface="Open Sans"/>
                <a:sym typeface="Open Sans"/>
              </a:rPr>
              <a:t>OER</a:t>
            </a:r>
            <a:endParaRPr b="1" i="0" sz="3200" u="none" cap="none" strike="noStrike">
              <a:solidFill>
                <a:srgbClr val="FFFFFF"/>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300"/>
              <a:buFont typeface="Arial"/>
              <a:buNone/>
            </a:pPr>
            <a:r>
              <a:rPr b="0" i="0" lang="el-GR" sz="2300" u="none" cap="none" strike="noStrike">
                <a:solidFill>
                  <a:srgbClr val="FFFFFF"/>
                </a:solidFill>
                <a:latin typeface="Open Sans"/>
                <a:ea typeface="Open Sans"/>
                <a:cs typeface="Open Sans"/>
                <a:sym typeface="Open Sans"/>
              </a:rPr>
              <a:t>BASIC</a:t>
            </a:r>
            <a:endParaRPr b="0" i="0" sz="2300" u="none" cap="none" strike="noStrike">
              <a:solidFill>
                <a:srgbClr val="FFFFFF"/>
              </a:solidFill>
              <a:latin typeface="Open Sans"/>
              <a:ea typeface="Open Sans"/>
              <a:cs typeface="Open Sans"/>
              <a:sym typeface="Open Sans"/>
            </a:endParaRPr>
          </a:p>
        </p:txBody>
      </p:sp>
      <p:pic>
        <p:nvPicPr>
          <p:cNvPr id="93" name="Google Shape;93;g111b94149de_0_0"/>
          <p:cNvPicPr preferRelativeResize="0"/>
          <p:nvPr/>
        </p:nvPicPr>
        <p:blipFill rotWithShape="1">
          <a:blip r:embed="rId4">
            <a:alphaModFix/>
          </a:blip>
          <a:srcRect b="0" l="0" r="0" t="0"/>
          <a:stretch/>
        </p:blipFill>
        <p:spPr>
          <a:xfrm>
            <a:off x="192049" y="4663549"/>
            <a:ext cx="979725" cy="342800"/>
          </a:xfrm>
          <a:prstGeom prst="rect">
            <a:avLst/>
          </a:prstGeom>
          <a:noFill/>
          <a:ln>
            <a:noFill/>
          </a:ln>
        </p:spPr>
      </p:pic>
      <p:cxnSp>
        <p:nvCxnSpPr>
          <p:cNvPr id="94" name="Google Shape;94;g111b94149de_0_0"/>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spTree>
  </p:cSld>
  <p:clrMapOvr>
    <a:masterClrMapping/>
  </p:clrMapOvr>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482" name="Shape 482"/>
        <p:cNvGrpSpPr/>
        <p:nvPr/>
      </p:nvGrpSpPr>
      <p:grpSpPr>
        <a:xfrm>
          <a:off x="0" y="0"/>
          <a:ext cx="0" cy="0"/>
          <a:chOff x="0" y="0"/>
          <a:chExt cx="0" cy="0"/>
        </a:xfrm>
      </p:grpSpPr>
      <p:sp>
        <p:nvSpPr>
          <p:cNvPr id="483" name="Google Shape;483;g111b94149de_0_34"/>
          <p:cNvSpPr txBox="1"/>
          <p:nvPr/>
        </p:nvSpPr>
        <p:spPr>
          <a:xfrm>
            <a:off x="3209925" y="759900"/>
            <a:ext cx="5549400" cy="24936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l-GR" sz="3000" u="none" cap="none" strike="noStrike">
                <a:solidFill>
                  <a:srgbClr val="004993"/>
                </a:solidFill>
                <a:latin typeface="Open Sans"/>
                <a:ea typeface="Open Sans"/>
                <a:cs typeface="Open Sans"/>
                <a:sym typeface="Open Sans"/>
              </a:rPr>
              <a:t>Ενισχύσουν την ισότητα: </a:t>
            </a:r>
            <a:endParaRPr b="1" i="0" sz="30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0" i="0" lang="el-GR" sz="2400" u="none" cap="none" strike="noStrike">
                <a:solidFill>
                  <a:srgbClr val="004993"/>
                </a:solidFill>
                <a:latin typeface="Open Sans"/>
                <a:ea typeface="Open Sans"/>
                <a:cs typeface="Open Sans"/>
                <a:sym typeface="Open Sans"/>
              </a:rPr>
              <a:t>Οι δωρεάν διαδικτυακές πηγές διευκολύνουν την παροχή της ίδιας ποιότητας γνώσης σε όλους, ανεξάρτητα από την κοινωνική και οικονομική κατάσταση του καθενός.</a:t>
            </a:r>
            <a:endParaRPr b="1" i="0" sz="2400" u="none" cap="none" strike="noStrike">
              <a:solidFill>
                <a:srgbClr val="004993"/>
              </a:solidFill>
              <a:latin typeface="Open Sans"/>
              <a:ea typeface="Open Sans"/>
              <a:cs typeface="Open Sans"/>
              <a:sym typeface="Open Sans"/>
            </a:endParaRPr>
          </a:p>
        </p:txBody>
      </p:sp>
      <p:sp>
        <p:nvSpPr>
          <p:cNvPr id="484" name="Google Shape;484;g111b94149de_0_34"/>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85" name="Google Shape;485;g111b94149de_0_34"/>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486" name="Google Shape;486;g111b94149de_0_34"/>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487" name="Google Shape;487;g111b94149de_0_34"/>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488" name="Google Shape;488;g111b94149de_0_34"/>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89" name="Google Shape;489;g111b94149de_0_34"/>
          <p:cNvSpPr txBox="1"/>
          <p:nvPr/>
        </p:nvSpPr>
        <p:spPr>
          <a:xfrm>
            <a:off x="65900" y="1671450"/>
            <a:ext cx="2904600" cy="1222500"/>
          </a:xfrm>
          <a:prstGeom prst="rect">
            <a:avLst/>
          </a:prstGeom>
          <a:noFill/>
          <a:ln>
            <a:noFill/>
          </a:ln>
        </p:spPr>
        <p:txBody>
          <a:bodyPr anchorCtr="0" anchor="t" bIns="91425" lIns="91425" spcFirstLastPara="1" rIns="91425" wrap="square" tIns="91425">
            <a:spAutoFit/>
          </a:bodyPr>
          <a:lstStyle/>
          <a:p>
            <a:pPr indent="0" lvl="0" marL="0" marR="38100" rtl="0" algn="l">
              <a:lnSpc>
                <a:spcPct val="128571"/>
              </a:lnSpc>
              <a:spcBef>
                <a:spcPts val="0"/>
              </a:spcBef>
              <a:spcAft>
                <a:spcPts val="0"/>
              </a:spcAft>
              <a:buClr>
                <a:schemeClr val="dk1"/>
              </a:buClr>
              <a:buSzPts val="1100"/>
              <a:buFont typeface="Arial"/>
              <a:buNone/>
            </a:pPr>
            <a:r>
              <a:rPr b="1" lang="el-GR" sz="2000">
                <a:solidFill>
                  <a:schemeClr val="lt1"/>
                </a:solidFill>
                <a:latin typeface="Open Sans"/>
                <a:ea typeface="Open Sans"/>
                <a:cs typeface="Open Sans"/>
                <a:sym typeface="Open Sans"/>
              </a:rPr>
              <a:t> Οφέλη Ανοιχτής</a:t>
            </a:r>
            <a:r>
              <a:rPr b="1" lang="el-GR" sz="2000">
                <a:solidFill>
                  <a:schemeClr val="lt1"/>
                </a:solidFill>
                <a:latin typeface="Open Sans"/>
                <a:ea typeface="Open Sans"/>
                <a:cs typeface="Open Sans"/>
                <a:sym typeface="Open Sans"/>
              </a:rPr>
              <a:t> Εκπαίδευσης για</a:t>
            </a:r>
            <a:endParaRPr b="1" i="0" sz="2300" u="none" cap="none" strike="noStrike">
              <a:solidFill>
                <a:schemeClr val="lt1"/>
              </a:solidFill>
              <a:latin typeface="Open Sans"/>
              <a:ea typeface="Open Sans"/>
              <a:cs typeface="Open Sans"/>
              <a:sym typeface="Open Sans"/>
            </a:endParaRPr>
          </a:p>
          <a:p>
            <a:pPr indent="0" lvl="0" marL="0" rtl="0" algn="l">
              <a:lnSpc>
                <a:spcPct val="80000"/>
              </a:lnSpc>
              <a:spcBef>
                <a:spcPts val="0"/>
              </a:spcBef>
              <a:spcAft>
                <a:spcPts val="0"/>
              </a:spcAft>
              <a:buClr>
                <a:schemeClr val="dk1"/>
              </a:buClr>
              <a:buSzPts val="2800"/>
              <a:buFont typeface="Arial"/>
              <a:buNone/>
            </a:pPr>
            <a:r>
              <a:rPr b="1" lang="el-GR" sz="2000">
                <a:solidFill>
                  <a:schemeClr val="lt1"/>
                </a:solidFill>
                <a:latin typeface="Open Sans"/>
                <a:ea typeface="Open Sans"/>
                <a:cs typeface="Open Sans"/>
                <a:sym typeface="Open Sans"/>
              </a:rPr>
              <a:t>όλους</a:t>
            </a:r>
            <a:endParaRPr b="1" i="0" sz="1200" u="none" cap="none" strike="noStrike">
              <a:solidFill>
                <a:srgbClr val="FFDE59"/>
              </a:solidFill>
              <a:latin typeface="Open Sans"/>
              <a:ea typeface="Open Sans"/>
              <a:cs typeface="Open Sans"/>
              <a:sym typeface="Open Sans"/>
            </a:endParaRPr>
          </a:p>
        </p:txBody>
      </p:sp>
    </p:spTree>
  </p:cSld>
  <p:clrMapOvr>
    <a:masterClrMapping/>
  </p:clrMapOvr>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493" name="Shape 493"/>
        <p:cNvGrpSpPr/>
        <p:nvPr/>
      </p:nvGrpSpPr>
      <p:grpSpPr>
        <a:xfrm>
          <a:off x="0" y="0"/>
          <a:ext cx="0" cy="0"/>
          <a:chOff x="0" y="0"/>
          <a:chExt cx="0" cy="0"/>
        </a:xfrm>
      </p:grpSpPr>
      <p:sp>
        <p:nvSpPr>
          <p:cNvPr id="494" name="Google Shape;494;p39"/>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95" name="Google Shape;495;p39"/>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96" name="Google Shape;496;p39"/>
          <p:cNvSpPr txBox="1"/>
          <p:nvPr/>
        </p:nvSpPr>
        <p:spPr>
          <a:xfrm>
            <a:off x="3190671" y="482833"/>
            <a:ext cx="5412300" cy="37866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l-GR" sz="3000" u="none" cap="none" strike="noStrike">
                <a:solidFill>
                  <a:srgbClr val="004993"/>
                </a:solidFill>
                <a:latin typeface="Open Sans"/>
                <a:ea typeface="Open Sans"/>
                <a:cs typeface="Open Sans"/>
                <a:sym typeface="Open Sans"/>
              </a:rPr>
              <a:t>Προωθούν τη διαφορετικότητα και την ενσωμάτωση: </a:t>
            </a:r>
            <a:br>
              <a:rPr b="1" i="0" lang="el-GR" sz="3000" u="none" cap="none" strike="noStrike">
                <a:solidFill>
                  <a:srgbClr val="004993"/>
                </a:solidFill>
                <a:latin typeface="Open Sans"/>
                <a:ea typeface="Open Sans"/>
                <a:cs typeface="Open Sans"/>
                <a:sym typeface="Open Sans"/>
              </a:rPr>
            </a:br>
            <a:r>
              <a:rPr b="0" i="0" lang="el-GR" sz="2400" u="none" cap="none" strike="noStrike">
                <a:solidFill>
                  <a:srgbClr val="004993"/>
                </a:solidFill>
                <a:latin typeface="Open Sans"/>
                <a:ea typeface="Open Sans"/>
                <a:cs typeface="Open Sans"/>
                <a:sym typeface="Open Sans"/>
              </a:rPr>
              <a:t>Οι ΑΕΠ, οι οποίοι διαμοιράζονται εύκολα και είναι προσβάσιμοι μέσω του Διαδικτύου, αποτελούν εξαιρετικό εργαλείο για την ανακάλυψη και την εξοικείωση διαφορετικών απόψεων.</a:t>
            </a:r>
            <a:endParaRPr b="1" i="0" sz="1300" u="none" cap="none" strike="noStrike">
              <a:solidFill>
                <a:srgbClr val="004993"/>
              </a:solidFill>
              <a:latin typeface="Open Sans"/>
              <a:ea typeface="Open Sans"/>
              <a:cs typeface="Open Sans"/>
              <a:sym typeface="Open Sans"/>
            </a:endParaRPr>
          </a:p>
        </p:txBody>
      </p:sp>
      <p:cxnSp>
        <p:nvCxnSpPr>
          <p:cNvPr id="497" name="Google Shape;497;p39"/>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498" name="Google Shape;498;p39"/>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499" name="Google Shape;499;p39"/>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00" name="Google Shape;500;p39"/>
          <p:cNvSpPr txBox="1"/>
          <p:nvPr/>
        </p:nvSpPr>
        <p:spPr>
          <a:xfrm>
            <a:off x="65900" y="1671450"/>
            <a:ext cx="2904600" cy="1222500"/>
          </a:xfrm>
          <a:prstGeom prst="rect">
            <a:avLst/>
          </a:prstGeom>
          <a:noFill/>
          <a:ln>
            <a:noFill/>
          </a:ln>
        </p:spPr>
        <p:txBody>
          <a:bodyPr anchorCtr="0" anchor="t" bIns="91425" lIns="91425" spcFirstLastPara="1" rIns="91425" wrap="square" tIns="91425">
            <a:spAutoFit/>
          </a:bodyPr>
          <a:lstStyle/>
          <a:p>
            <a:pPr indent="0" lvl="0" marL="0" marR="38100" rtl="0" algn="l">
              <a:lnSpc>
                <a:spcPct val="128571"/>
              </a:lnSpc>
              <a:spcBef>
                <a:spcPts val="0"/>
              </a:spcBef>
              <a:spcAft>
                <a:spcPts val="0"/>
              </a:spcAft>
              <a:buClr>
                <a:schemeClr val="dk1"/>
              </a:buClr>
              <a:buSzPts val="1100"/>
              <a:buFont typeface="Arial"/>
              <a:buNone/>
            </a:pPr>
            <a:r>
              <a:rPr b="1" lang="el-GR" sz="2000">
                <a:solidFill>
                  <a:schemeClr val="lt1"/>
                </a:solidFill>
                <a:latin typeface="Open Sans"/>
                <a:ea typeface="Open Sans"/>
                <a:cs typeface="Open Sans"/>
                <a:sym typeface="Open Sans"/>
              </a:rPr>
              <a:t> Οφέλη Ανοιχτής</a:t>
            </a:r>
            <a:r>
              <a:rPr b="1" lang="el-GR" sz="2000">
                <a:solidFill>
                  <a:schemeClr val="lt1"/>
                </a:solidFill>
                <a:latin typeface="Open Sans"/>
                <a:ea typeface="Open Sans"/>
                <a:cs typeface="Open Sans"/>
                <a:sym typeface="Open Sans"/>
              </a:rPr>
              <a:t> Εκπαίδευσης για</a:t>
            </a:r>
            <a:endParaRPr b="1" i="0" sz="2300" u="none" cap="none" strike="noStrike">
              <a:solidFill>
                <a:schemeClr val="lt1"/>
              </a:solidFill>
              <a:latin typeface="Open Sans"/>
              <a:ea typeface="Open Sans"/>
              <a:cs typeface="Open Sans"/>
              <a:sym typeface="Open Sans"/>
            </a:endParaRPr>
          </a:p>
          <a:p>
            <a:pPr indent="0" lvl="0" marL="0" rtl="0" algn="l">
              <a:lnSpc>
                <a:spcPct val="80000"/>
              </a:lnSpc>
              <a:spcBef>
                <a:spcPts val="0"/>
              </a:spcBef>
              <a:spcAft>
                <a:spcPts val="0"/>
              </a:spcAft>
              <a:buClr>
                <a:schemeClr val="dk1"/>
              </a:buClr>
              <a:buSzPts val="2800"/>
              <a:buFont typeface="Arial"/>
              <a:buNone/>
            </a:pPr>
            <a:r>
              <a:rPr b="1" lang="el-GR" sz="2000">
                <a:solidFill>
                  <a:schemeClr val="lt1"/>
                </a:solidFill>
                <a:latin typeface="Open Sans"/>
                <a:ea typeface="Open Sans"/>
                <a:cs typeface="Open Sans"/>
                <a:sym typeface="Open Sans"/>
              </a:rPr>
              <a:t>όλους</a:t>
            </a:r>
            <a:endParaRPr b="1" i="0" sz="1200" u="none" cap="none" strike="noStrike">
              <a:solidFill>
                <a:srgbClr val="FFDE59"/>
              </a:solidFill>
              <a:latin typeface="Open Sans"/>
              <a:ea typeface="Open Sans"/>
              <a:cs typeface="Open Sans"/>
              <a:sym typeface="Open Sans"/>
            </a:endParaRPr>
          </a:p>
        </p:txBody>
      </p:sp>
    </p:spTree>
  </p:cSld>
  <p:clrMapOvr>
    <a:masterClrMapping/>
  </p:clrMapOvr>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04" name="Shape 504"/>
        <p:cNvGrpSpPr/>
        <p:nvPr/>
      </p:nvGrpSpPr>
      <p:grpSpPr>
        <a:xfrm>
          <a:off x="0" y="0"/>
          <a:ext cx="0" cy="0"/>
          <a:chOff x="0" y="0"/>
          <a:chExt cx="0" cy="0"/>
        </a:xfrm>
      </p:grpSpPr>
      <p:sp>
        <p:nvSpPr>
          <p:cNvPr id="505" name="Google Shape;505;p40"/>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06" name="Google Shape;506;p40"/>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07" name="Google Shape;507;p40"/>
          <p:cNvSpPr txBox="1"/>
          <p:nvPr/>
        </p:nvSpPr>
        <p:spPr>
          <a:xfrm>
            <a:off x="3216057" y="549593"/>
            <a:ext cx="5406600" cy="341629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l-GR" sz="3000" u="none" cap="none" strike="noStrike">
                <a:solidFill>
                  <a:srgbClr val="004993"/>
                </a:solidFill>
                <a:latin typeface="Open Sans"/>
                <a:ea typeface="Open Sans"/>
                <a:cs typeface="Open Sans"/>
                <a:sym typeface="Open Sans"/>
              </a:rPr>
              <a:t>Ενισχύουν τη κοινωνική και πολιτική αγωγή και επιστήμη: </a:t>
            </a:r>
            <a:endParaRPr b="1" i="0" sz="30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0" i="0" lang="el-GR" sz="2400" u="none" cap="none" strike="noStrike">
                <a:solidFill>
                  <a:srgbClr val="004993"/>
                </a:solidFill>
                <a:latin typeface="Open Sans"/>
                <a:ea typeface="Open Sans"/>
                <a:cs typeface="Open Sans"/>
                <a:sym typeface="Open Sans"/>
              </a:rPr>
              <a:t>Η γνώση μπορεί να δημιουργηθεί από όλους και η διαθεσιμότητα των πόρων να διευκολύνει τους ανθρώπους να συνεχίσουν να την ενισχύουν.</a:t>
            </a:r>
            <a:endParaRPr b="1" i="0" sz="1300" u="none" cap="none" strike="noStrike">
              <a:solidFill>
                <a:srgbClr val="004993"/>
              </a:solidFill>
              <a:latin typeface="Open Sans"/>
              <a:ea typeface="Open Sans"/>
              <a:cs typeface="Open Sans"/>
              <a:sym typeface="Open Sans"/>
            </a:endParaRPr>
          </a:p>
        </p:txBody>
      </p:sp>
      <p:cxnSp>
        <p:nvCxnSpPr>
          <p:cNvPr id="508" name="Google Shape;508;p40"/>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509" name="Google Shape;509;p40"/>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510" name="Google Shape;510;p40"/>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1" name="Google Shape;511;p40"/>
          <p:cNvSpPr txBox="1"/>
          <p:nvPr/>
        </p:nvSpPr>
        <p:spPr>
          <a:xfrm>
            <a:off x="65900" y="1671450"/>
            <a:ext cx="2904600" cy="1222500"/>
          </a:xfrm>
          <a:prstGeom prst="rect">
            <a:avLst/>
          </a:prstGeom>
          <a:noFill/>
          <a:ln>
            <a:noFill/>
          </a:ln>
        </p:spPr>
        <p:txBody>
          <a:bodyPr anchorCtr="0" anchor="t" bIns="91425" lIns="91425" spcFirstLastPara="1" rIns="91425" wrap="square" tIns="91425">
            <a:spAutoFit/>
          </a:bodyPr>
          <a:lstStyle/>
          <a:p>
            <a:pPr indent="0" lvl="0" marL="0" marR="38100" rtl="0" algn="l">
              <a:lnSpc>
                <a:spcPct val="128571"/>
              </a:lnSpc>
              <a:spcBef>
                <a:spcPts val="0"/>
              </a:spcBef>
              <a:spcAft>
                <a:spcPts val="0"/>
              </a:spcAft>
              <a:buClr>
                <a:schemeClr val="dk1"/>
              </a:buClr>
              <a:buSzPts val="1100"/>
              <a:buFont typeface="Arial"/>
              <a:buNone/>
            </a:pPr>
            <a:r>
              <a:rPr b="1" lang="el-GR" sz="2000">
                <a:solidFill>
                  <a:schemeClr val="lt1"/>
                </a:solidFill>
                <a:latin typeface="Open Sans"/>
                <a:ea typeface="Open Sans"/>
                <a:cs typeface="Open Sans"/>
                <a:sym typeface="Open Sans"/>
              </a:rPr>
              <a:t> Οφέλη Ανοιχτής</a:t>
            </a:r>
            <a:r>
              <a:rPr b="1" lang="el-GR" sz="2000">
                <a:solidFill>
                  <a:schemeClr val="lt1"/>
                </a:solidFill>
                <a:latin typeface="Open Sans"/>
                <a:ea typeface="Open Sans"/>
                <a:cs typeface="Open Sans"/>
                <a:sym typeface="Open Sans"/>
              </a:rPr>
              <a:t> Εκπαίδευσης για</a:t>
            </a:r>
            <a:endParaRPr b="1" i="0" sz="2300" u="none" cap="none" strike="noStrike">
              <a:solidFill>
                <a:schemeClr val="lt1"/>
              </a:solidFill>
              <a:latin typeface="Open Sans"/>
              <a:ea typeface="Open Sans"/>
              <a:cs typeface="Open Sans"/>
              <a:sym typeface="Open Sans"/>
            </a:endParaRPr>
          </a:p>
          <a:p>
            <a:pPr indent="0" lvl="0" marL="0" rtl="0" algn="l">
              <a:lnSpc>
                <a:spcPct val="80000"/>
              </a:lnSpc>
              <a:spcBef>
                <a:spcPts val="0"/>
              </a:spcBef>
              <a:spcAft>
                <a:spcPts val="0"/>
              </a:spcAft>
              <a:buClr>
                <a:schemeClr val="dk1"/>
              </a:buClr>
              <a:buSzPts val="2800"/>
              <a:buFont typeface="Arial"/>
              <a:buNone/>
            </a:pPr>
            <a:r>
              <a:rPr b="1" lang="el-GR" sz="2000">
                <a:solidFill>
                  <a:schemeClr val="lt1"/>
                </a:solidFill>
                <a:latin typeface="Open Sans"/>
                <a:ea typeface="Open Sans"/>
                <a:cs typeface="Open Sans"/>
                <a:sym typeface="Open Sans"/>
              </a:rPr>
              <a:t>όλους</a:t>
            </a:r>
            <a:endParaRPr b="1" i="0" sz="1200" u="none" cap="none" strike="noStrike">
              <a:solidFill>
                <a:srgbClr val="FFDE59"/>
              </a:solidFill>
              <a:latin typeface="Open Sans"/>
              <a:ea typeface="Open Sans"/>
              <a:cs typeface="Open Sans"/>
              <a:sym typeface="Open Sans"/>
            </a:endParaRPr>
          </a:p>
        </p:txBody>
      </p:sp>
    </p:spTree>
  </p:cSld>
  <p:clrMapOvr>
    <a:masterClrMapping/>
  </p:clrMapOvr>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15" name="Shape 515"/>
        <p:cNvGrpSpPr/>
        <p:nvPr/>
      </p:nvGrpSpPr>
      <p:grpSpPr>
        <a:xfrm>
          <a:off x="0" y="0"/>
          <a:ext cx="0" cy="0"/>
          <a:chOff x="0" y="0"/>
          <a:chExt cx="0" cy="0"/>
        </a:xfrm>
      </p:grpSpPr>
      <p:sp>
        <p:nvSpPr>
          <p:cNvPr id="516" name="Google Shape;516;p41"/>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7" name="Google Shape;517;p41"/>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8" name="Google Shape;518;p41"/>
          <p:cNvSpPr txBox="1"/>
          <p:nvPr/>
        </p:nvSpPr>
        <p:spPr>
          <a:xfrm>
            <a:off x="3233960" y="650571"/>
            <a:ext cx="5395200" cy="4355778"/>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chemeClr val="dk1"/>
              </a:buClr>
              <a:buSzPts val="1100"/>
              <a:buFont typeface="Arial"/>
              <a:buNone/>
            </a:pPr>
            <a:r>
              <a:rPr b="1" i="0" lang="el-GR" sz="1600" u="none" cap="none" strike="noStrike">
                <a:solidFill>
                  <a:srgbClr val="004993"/>
                </a:solidFill>
                <a:latin typeface="Open Sans"/>
                <a:ea typeface="Open Sans"/>
                <a:cs typeface="Open Sans"/>
                <a:sym typeface="Open Sans"/>
              </a:rPr>
              <a:t>Βελτιώνουν την ποιότητα: </a:t>
            </a:r>
            <a:r>
              <a:rPr b="0" i="0" lang="el-GR" sz="1600" u="none" cap="none" strike="noStrike">
                <a:solidFill>
                  <a:srgbClr val="004993"/>
                </a:solidFill>
                <a:latin typeface="Open Sans"/>
                <a:ea typeface="Open Sans"/>
                <a:cs typeface="Open Sans"/>
                <a:sym typeface="Open Sans"/>
              </a:rPr>
              <a:t>Οποιοσδήποτε μπορεί να υποστηρίξει ποιοτικές βελτιώσεις των ΑΕΠ κάνοντας απλώς ερωτήσεις για διευκρίνηση· Αν δεν υπάρχει πρόσβαση δεν υπάρχει ερώτηση, δίχως ερώτηση δεν υπάρχει καμία αμφιβολία, δίχως αμφιβολία υπάρχει καμία βελτίωση.</a:t>
            </a:r>
            <a:endParaRPr b="0" i="0" sz="1400" u="none" cap="none" strike="noStrike">
              <a:solidFill>
                <a:srgbClr val="000000"/>
              </a:solidFill>
              <a:latin typeface="Arial"/>
              <a:ea typeface="Arial"/>
              <a:cs typeface="Arial"/>
              <a:sym typeface="Arial"/>
            </a:endParaRPr>
          </a:p>
          <a:p>
            <a:pPr indent="0" lvl="0" marL="0" marR="0" rtl="0" algn="l">
              <a:lnSpc>
                <a:spcPct val="115000"/>
              </a:lnSpc>
              <a:spcBef>
                <a:spcPts val="0"/>
              </a:spcBef>
              <a:spcAft>
                <a:spcPts val="0"/>
              </a:spcAft>
              <a:buClr>
                <a:schemeClr val="dk1"/>
              </a:buClr>
              <a:buSzPts val="1100"/>
              <a:buFont typeface="Arial"/>
              <a:buNone/>
            </a:pPr>
            <a:r>
              <a:t/>
            </a:r>
            <a:endParaRPr b="0" i="0" sz="16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chemeClr val="dk1"/>
              </a:buClr>
              <a:buSzPts val="1100"/>
              <a:buFont typeface="Arial"/>
              <a:buNone/>
            </a:pPr>
            <a:r>
              <a:rPr b="1" i="0" lang="el-GR" sz="1600" u="none" cap="none" strike="noStrike">
                <a:solidFill>
                  <a:srgbClr val="004993"/>
                </a:solidFill>
                <a:latin typeface="Open Sans"/>
                <a:ea typeface="Open Sans"/>
                <a:cs typeface="Open Sans"/>
                <a:sym typeface="Open Sans"/>
              </a:rPr>
              <a:t>Επεκτείνουν τα όρια:</a:t>
            </a:r>
            <a:r>
              <a:rPr b="0" i="0" lang="el-GR" sz="1600" u="none" cap="none" strike="noStrike">
                <a:solidFill>
                  <a:srgbClr val="004993"/>
                </a:solidFill>
                <a:latin typeface="Open Sans"/>
                <a:ea typeface="Open Sans"/>
                <a:cs typeface="Open Sans"/>
                <a:sym typeface="Open Sans"/>
              </a:rPr>
              <a:t>  Οι ΑΕΠ είναι ένας θαυμάσιος τρόπος για να μοιράζονται γνώσεις εκτός συνόρων που επιτρέποντας  προσαρμογές για να λειτουργήσουν ορθά σύμφωνα με τοπικές ανάγκες.</a:t>
            </a:r>
            <a:endParaRPr b="0" i="0" sz="20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chemeClr val="dk1"/>
              </a:buClr>
              <a:buSzPts val="1100"/>
              <a:buFont typeface="Arial"/>
              <a:buNone/>
            </a:pPr>
            <a:r>
              <a:t/>
            </a:r>
            <a:endParaRPr b="0" i="0" sz="18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1" i="0" sz="1300" u="none" cap="none" strike="noStrike">
              <a:solidFill>
                <a:srgbClr val="004993"/>
              </a:solidFill>
              <a:latin typeface="Open Sans"/>
              <a:ea typeface="Open Sans"/>
              <a:cs typeface="Open Sans"/>
              <a:sym typeface="Open Sans"/>
            </a:endParaRPr>
          </a:p>
          <a:p>
            <a:pPr indent="0" lvl="0" marL="0" marR="0" rtl="0" algn="l">
              <a:lnSpc>
                <a:spcPct val="115000"/>
              </a:lnSpc>
              <a:spcBef>
                <a:spcPts val="1200"/>
              </a:spcBef>
              <a:spcAft>
                <a:spcPts val="1200"/>
              </a:spcAft>
              <a:buClr>
                <a:srgbClr val="000000"/>
              </a:buClr>
              <a:buSzPts val="1300"/>
              <a:buFont typeface="Arial"/>
              <a:buNone/>
            </a:pPr>
            <a:r>
              <a:t/>
            </a:r>
            <a:endParaRPr b="1" i="0" sz="1300" u="none" cap="none" strike="noStrike">
              <a:solidFill>
                <a:srgbClr val="004993"/>
              </a:solidFill>
              <a:latin typeface="Open Sans"/>
              <a:ea typeface="Open Sans"/>
              <a:cs typeface="Open Sans"/>
              <a:sym typeface="Open Sans"/>
            </a:endParaRPr>
          </a:p>
        </p:txBody>
      </p:sp>
      <p:cxnSp>
        <p:nvCxnSpPr>
          <p:cNvPr id="519" name="Google Shape;519;p41"/>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520" name="Google Shape;520;p41"/>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521" name="Google Shape;521;p41"/>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2" name="Google Shape;522;p41"/>
          <p:cNvSpPr txBox="1"/>
          <p:nvPr/>
        </p:nvSpPr>
        <p:spPr>
          <a:xfrm>
            <a:off x="65900" y="1671450"/>
            <a:ext cx="2904600" cy="1222500"/>
          </a:xfrm>
          <a:prstGeom prst="rect">
            <a:avLst/>
          </a:prstGeom>
          <a:noFill/>
          <a:ln>
            <a:noFill/>
          </a:ln>
        </p:spPr>
        <p:txBody>
          <a:bodyPr anchorCtr="0" anchor="t" bIns="91425" lIns="91425" spcFirstLastPara="1" rIns="91425" wrap="square" tIns="91425">
            <a:spAutoFit/>
          </a:bodyPr>
          <a:lstStyle/>
          <a:p>
            <a:pPr indent="0" lvl="0" marL="0" marR="38100" rtl="0" algn="l">
              <a:lnSpc>
                <a:spcPct val="128571"/>
              </a:lnSpc>
              <a:spcBef>
                <a:spcPts val="0"/>
              </a:spcBef>
              <a:spcAft>
                <a:spcPts val="0"/>
              </a:spcAft>
              <a:buClr>
                <a:schemeClr val="dk1"/>
              </a:buClr>
              <a:buSzPts val="1100"/>
              <a:buFont typeface="Arial"/>
              <a:buNone/>
            </a:pPr>
            <a:r>
              <a:rPr b="1" lang="el-GR" sz="2000">
                <a:solidFill>
                  <a:schemeClr val="lt1"/>
                </a:solidFill>
                <a:latin typeface="Open Sans"/>
                <a:ea typeface="Open Sans"/>
                <a:cs typeface="Open Sans"/>
                <a:sym typeface="Open Sans"/>
              </a:rPr>
              <a:t> Οφέλη Ανοιχτής</a:t>
            </a:r>
            <a:r>
              <a:rPr b="1" lang="el-GR" sz="2000">
                <a:solidFill>
                  <a:schemeClr val="lt1"/>
                </a:solidFill>
                <a:latin typeface="Open Sans"/>
                <a:ea typeface="Open Sans"/>
                <a:cs typeface="Open Sans"/>
                <a:sym typeface="Open Sans"/>
              </a:rPr>
              <a:t> Εκπαίδευσης για</a:t>
            </a:r>
            <a:endParaRPr b="1" i="0" sz="2300" u="none" cap="none" strike="noStrike">
              <a:solidFill>
                <a:schemeClr val="lt1"/>
              </a:solidFill>
              <a:latin typeface="Open Sans"/>
              <a:ea typeface="Open Sans"/>
              <a:cs typeface="Open Sans"/>
              <a:sym typeface="Open Sans"/>
            </a:endParaRPr>
          </a:p>
          <a:p>
            <a:pPr indent="0" lvl="0" marL="0" rtl="0" algn="l">
              <a:lnSpc>
                <a:spcPct val="80000"/>
              </a:lnSpc>
              <a:spcBef>
                <a:spcPts val="0"/>
              </a:spcBef>
              <a:spcAft>
                <a:spcPts val="0"/>
              </a:spcAft>
              <a:buClr>
                <a:schemeClr val="dk1"/>
              </a:buClr>
              <a:buSzPts val="2800"/>
              <a:buFont typeface="Arial"/>
              <a:buNone/>
            </a:pPr>
            <a:r>
              <a:rPr b="1" lang="el-GR" sz="2000">
                <a:solidFill>
                  <a:schemeClr val="lt1"/>
                </a:solidFill>
                <a:latin typeface="Open Sans"/>
                <a:ea typeface="Open Sans"/>
                <a:cs typeface="Open Sans"/>
                <a:sym typeface="Open Sans"/>
              </a:rPr>
              <a:t>όλους</a:t>
            </a:r>
            <a:endParaRPr b="1" i="0" sz="1200" u="none" cap="none" strike="noStrike">
              <a:solidFill>
                <a:srgbClr val="FFDE59"/>
              </a:solidFill>
              <a:latin typeface="Open Sans"/>
              <a:ea typeface="Open Sans"/>
              <a:cs typeface="Open Sans"/>
              <a:sym typeface="Open Sans"/>
            </a:endParaRPr>
          </a:p>
        </p:txBody>
      </p:sp>
    </p:spTree>
  </p:cSld>
  <p:clrMapOvr>
    <a:masterClrMapping/>
  </p:clrMapOvr>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4993"/>
        </a:solidFill>
      </p:bgPr>
    </p:bg>
    <p:spTree>
      <p:nvGrpSpPr>
        <p:cNvPr id="526" name="Shape 526"/>
        <p:cNvGrpSpPr/>
        <p:nvPr/>
      </p:nvGrpSpPr>
      <p:grpSpPr>
        <a:xfrm>
          <a:off x="0" y="0"/>
          <a:ext cx="0" cy="0"/>
          <a:chOff x="0" y="0"/>
          <a:chExt cx="0" cy="0"/>
        </a:xfrm>
      </p:grpSpPr>
      <p:sp>
        <p:nvSpPr>
          <p:cNvPr id="527" name="Google Shape;527;g2fe97a5364d_0_0"/>
          <p:cNvSpPr txBox="1"/>
          <p:nvPr/>
        </p:nvSpPr>
        <p:spPr>
          <a:xfrm>
            <a:off x="3054025" y="186300"/>
            <a:ext cx="6025500" cy="42381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1000"/>
              </a:spcBef>
              <a:spcAft>
                <a:spcPts val="0"/>
              </a:spcAft>
              <a:buClr>
                <a:schemeClr val="dk1"/>
              </a:buClr>
              <a:buSzPts val="1100"/>
              <a:buFont typeface="Arial"/>
              <a:buNone/>
            </a:pPr>
            <a:r>
              <a:rPr b="1" lang="el-GR" sz="1000">
                <a:solidFill>
                  <a:srgbClr val="B9E9F6"/>
                </a:solidFill>
                <a:latin typeface="Open Sans"/>
                <a:ea typeface="Open Sans"/>
                <a:cs typeface="Open Sans"/>
                <a:sym typeface="Open Sans"/>
              </a:rPr>
              <a:t>Υποστηρίζουν την επαγγελματική ανάπτυξη: </a:t>
            </a:r>
            <a:r>
              <a:rPr lang="el-GR" sz="1000">
                <a:solidFill>
                  <a:srgbClr val="B9E9F6"/>
                </a:solidFill>
                <a:latin typeface="Open Sans"/>
                <a:ea typeface="Open Sans"/>
                <a:cs typeface="Open Sans"/>
                <a:sym typeface="Open Sans"/>
              </a:rPr>
              <a:t>Η ενασχόληση με ΑΕΠ και ΑΕ σε διοικητικό επίπεδο σε βιβλιοθήκες, πανεπιστημιακές, εθνικές ή διεθνούς επιπέδου μπορούν να χρησιμοποιηθούν ως ευκαιρία επαγγελματικής ανάπτυξης και εξέλιξης πέρα από τους παραδοσιακούς και καθιερωμένους τομείς εξειδίκευσης (π.χ. διαμόρφωση συλλογών, μεταδεδομένα κλπ.)</a:t>
            </a:r>
            <a:endParaRPr sz="1000">
              <a:solidFill>
                <a:srgbClr val="B9E9F6"/>
              </a:solidFill>
              <a:latin typeface="Open Sans"/>
              <a:ea typeface="Open Sans"/>
              <a:cs typeface="Open Sans"/>
              <a:sym typeface="Open Sans"/>
            </a:endParaRPr>
          </a:p>
          <a:p>
            <a:pPr indent="0" lvl="0" marL="0" marR="0" rtl="0" algn="l">
              <a:lnSpc>
                <a:spcPct val="100000"/>
              </a:lnSpc>
              <a:spcBef>
                <a:spcPts val="1000"/>
              </a:spcBef>
              <a:spcAft>
                <a:spcPts val="0"/>
              </a:spcAft>
              <a:buClr>
                <a:schemeClr val="dk1"/>
              </a:buClr>
              <a:buSzPts val="1100"/>
              <a:buFont typeface="Arial"/>
              <a:buNone/>
            </a:pPr>
            <a:r>
              <a:rPr b="1" lang="el-GR" sz="1000">
                <a:solidFill>
                  <a:srgbClr val="B9E9F6"/>
                </a:solidFill>
                <a:latin typeface="Open Sans"/>
                <a:ea typeface="Open Sans"/>
                <a:cs typeface="Open Sans"/>
                <a:sym typeface="Open Sans"/>
              </a:rPr>
              <a:t>Αναγνωρίζονται ως πολύτιμοι συνεργάτες: </a:t>
            </a:r>
            <a:r>
              <a:rPr lang="el-GR" sz="1000">
                <a:solidFill>
                  <a:srgbClr val="B9E9F6"/>
                </a:solidFill>
                <a:latin typeface="Open Sans"/>
                <a:ea typeface="Open Sans"/>
                <a:cs typeface="Open Sans"/>
                <a:sym typeface="Open Sans"/>
              </a:rPr>
              <a:t>Οι βιβλιοθηκονόμοι αναγνωρίζονται από τους εκπαιδευτικούς και τους ερευνητές ως αξιόπιστοι συνεργάτες στην αναζήτηση, προσαρμογή και δημιουργία αξιόπιστων εκπαιδευτικών πόρων.</a:t>
            </a:r>
            <a:endParaRPr sz="1000">
              <a:solidFill>
                <a:srgbClr val="B9E9F6"/>
              </a:solidFill>
              <a:latin typeface="Open Sans"/>
              <a:ea typeface="Open Sans"/>
              <a:cs typeface="Open Sans"/>
              <a:sym typeface="Open Sans"/>
            </a:endParaRPr>
          </a:p>
          <a:p>
            <a:pPr indent="0" lvl="0" marL="0" marR="0" rtl="0" algn="l">
              <a:lnSpc>
                <a:spcPct val="100000"/>
              </a:lnSpc>
              <a:spcBef>
                <a:spcPts val="1000"/>
              </a:spcBef>
              <a:spcAft>
                <a:spcPts val="0"/>
              </a:spcAft>
              <a:buClr>
                <a:schemeClr val="dk1"/>
              </a:buClr>
              <a:buSzPts val="1100"/>
              <a:buFont typeface="Arial"/>
              <a:buNone/>
            </a:pPr>
            <a:r>
              <a:rPr b="1" lang="el-GR" sz="1000">
                <a:solidFill>
                  <a:srgbClr val="B9E9F6"/>
                </a:solidFill>
                <a:latin typeface="Open Sans"/>
                <a:ea typeface="Open Sans"/>
                <a:cs typeface="Open Sans"/>
                <a:sym typeface="Open Sans"/>
              </a:rPr>
              <a:t>Αναπτύσουν συνέργιες με την Ανοικτή Επιστήμη: </a:t>
            </a:r>
            <a:r>
              <a:rPr lang="el-GR" sz="1000">
                <a:solidFill>
                  <a:srgbClr val="B9E9F6"/>
                </a:solidFill>
                <a:latin typeface="Open Sans"/>
                <a:ea typeface="Open Sans"/>
                <a:cs typeface="Open Sans"/>
                <a:sym typeface="Open Sans"/>
              </a:rPr>
              <a:t>Η Ανοικτή Επιστήμη και η Ανοικτή Εκπαίδευση είναι συχνά διαφορετικοί τομείς και η γνώση κατέχεται από διαφορετικούς επαγγελματίες. Οι βιβλιοθηκονόμοι μπορούν να συνδέσουν αυτούς τους δύο τομείς με μια πιο ολιστική Ανοικτή προσέγγιση της Ανοικτής Επιστήμης, προωθώντας μια ανοικτή κουλτούρα εντός του ιδρύματος/της ακαδημαϊκής κοινότητας.</a:t>
            </a:r>
            <a:endParaRPr sz="1000">
              <a:solidFill>
                <a:srgbClr val="B9E9F6"/>
              </a:solidFill>
              <a:latin typeface="Open Sans"/>
              <a:ea typeface="Open Sans"/>
              <a:cs typeface="Open Sans"/>
              <a:sym typeface="Open Sans"/>
            </a:endParaRPr>
          </a:p>
          <a:p>
            <a:pPr indent="0" lvl="0" marL="0" marR="0" rtl="0" algn="l">
              <a:lnSpc>
                <a:spcPct val="100000"/>
              </a:lnSpc>
              <a:spcBef>
                <a:spcPts val="1000"/>
              </a:spcBef>
              <a:spcAft>
                <a:spcPts val="0"/>
              </a:spcAft>
              <a:buClr>
                <a:schemeClr val="dk1"/>
              </a:buClr>
              <a:buSzPts val="1100"/>
              <a:buFont typeface="Arial"/>
              <a:buNone/>
            </a:pPr>
            <a:r>
              <a:rPr b="1" lang="el-GR" sz="1000">
                <a:solidFill>
                  <a:srgbClr val="B9E9F6"/>
                </a:solidFill>
                <a:latin typeface="Open Sans"/>
                <a:ea typeface="Open Sans"/>
                <a:cs typeface="Open Sans"/>
                <a:sym typeface="Open Sans"/>
              </a:rPr>
              <a:t>Προωθούν τη συνεργασία και την ανταλλαγή γνώσεων: </a:t>
            </a:r>
            <a:r>
              <a:rPr lang="el-GR" sz="1000">
                <a:solidFill>
                  <a:srgbClr val="B9E9F6"/>
                </a:solidFill>
                <a:latin typeface="Open Sans"/>
                <a:ea typeface="Open Sans"/>
                <a:cs typeface="Open Sans"/>
                <a:sym typeface="Open Sans"/>
              </a:rPr>
              <a:t>Οι βιβλιοθηκονόμοι κατέχουν θεμελιώδη ρόλο στη διευκόλυνση της συνεργασίας (με τους εκπαιδευτικούς και τους ερευνητές) επιμελούμενοι ανοικτούς πόρους, διοργανώνοντας εκπαιδευτικά εργαστηρία για θέματα Ανοικτής Εκπαίδευσης προωθώντας κοινοτήτες πρακτικής γύρω από την Ανοικτή Εκπαίδευση, γεγονός που επεκτείνει και την επαγγελματική τους δικτύωση.</a:t>
            </a:r>
            <a:endParaRPr sz="1000">
              <a:solidFill>
                <a:srgbClr val="B9E9F6"/>
              </a:solidFill>
              <a:latin typeface="Open Sans"/>
              <a:ea typeface="Open Sans"/>
              <a:cs typeface="Open Sans"/>
              <a:sym typeface="Open Sans"/>
            </a:endParaRPr>
          </a:p>
          <a:p>
            <a:pPr indent="0" lvl="0" marL="0" marR="0" rtl="0" algn="l">
              <a:lnSpc>
                <a:spcPct val="100000"/>
              </a:lnSpc>
              <a:spcBef>
                <a:spcPts val="1000"/>
              </a:spcBef>
              <a:spcAft>
                <a:spcPts val="0"/>
              </a:spcAft>
              <a:buNone/>
            </a:pPr>
            <a:r>
              <a:rPr b="1" lang="el-GR" sz="1000">
                <a:solidFill>
                  <a:srgbClr val="B9E9F6"/>
                </a:solidFill>
                <a:latin typeface="Open Sans"/>
                <a:ea typeface="Open Sans"/>
                <a:cs typeface="Open Sans"/>
                <a:sym typeface="Open Sans"/>
              </a:rPr>
              <a:t>Μειώνουν το κόστος: </a:t>
            </a:r>
            <a:r>
              <a:rPr lang="el-GR" sz="1000">
                <a:solidFill>
                  <a:srgbClr val="B9E9F6"/>
                </a:solidFill>
                <a:latin typeface="Open Sans"/>
                <a:ea typeface="Open Sans"/>
                <a:cs typeface="Open Sans"/>
                <a:sym typeface="Open Sans"/>
              </a:rPr>
              <a:t>Μειώνουν το κόστος από την αγορά ακριβών και περιοριστικών αδειών για εμπορικές εκδόσεις εξοικονομώντας για τους προϋπολογισμούς των βιβλιοθηκών, επίσης συμβουλεύουν καθηγητές και μαθητές με εναλλακτικές λύσεις ΟΕR για τη βιβλιογραφία κάθε μαθήματος. Το όφελος αυτό συμβάλλει στην αναγκαία μετάβαση των προϋπολογισμών των βιβλιοθηκών και των πανεπιστημίων στην Ανοικτή Πρόσβαση μακροπρόθεσμα.</a:t>
            </a:r>
            <a:endParaRPr b="0" i="0" sz="1600" u="none" cap="none" strike="noStrike">
              <a:solidFill>
                <a:srgbClr val="B9E9F6"/>
              </a:solidFill>
              <a:latin typeface="Arial"/>
              <a:ea typeface="Arial"/>
              <a:cs typeface="Arial"/>
              <a:sym typeface="Arial"/>
            </a:endParaRPr>
          </a:p>
        </p:txBody>
      </p:sp>
      <p:sp>
        <p:nvSpPr>
          <p:cNvPr id="528" name="Google Shape;528;g2fe97a5364d_0_0"/>
          <p:cNvSpPr/>
          <p:nvPr/>
        </p:nvSpPr>
        <p:spPr>
          <a:xfrm>
            <a:off x="0" y="-51450"/>
            <a:ext cx="2195400" cy="4578000"/>
          </a:xfrm>
          <a:prstGeom prst="rect">
            <a:avLst/>
          </a:prstGeom>
          <a:solidFill>
            <a:srgbClr val="45BED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9" name="Google Shape;529;g2fe97a5364d_0_0"/>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30" name="Google Shape;530;g2fe97a5364d_0_0"/>
          <p:cNvSpPr/>
          <p:nvPr/>
        </p:nvSpPr>
        <p:spPr>
          <a:xfrm>
            <a:off x="1328900" y="1446688"/>
            <a:ext cx="1641600" cy="1622100"/>
          </a:xfrm>
          <a:prstGeom prst="ellipse">
            <a:avLst/>
          </a:prstGeom>
          <a:solidFill>
            <a:srgbClr val="45BED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531" name="Google Shape;531;g2fe97a5364d_0_0"/>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532" name="Google Shape;532;g2fe97a5364d_0_0"/>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533" name="Google Shape;533;g2fe97a5364d_0_0"/>
          <p:cNvSpPr txBox="1"/>
          <p:nvPr/>
        </p:nvSpPr>
        <p:spPr>
          <a:xfrm>
            <a:off x="65900" y="1671450"/>
            <a:ext cx="2904600" cy="1468800"/>
          </a:xfrm>
          <a:prstGeom prst="rect">
            <a:avLst/>
          </a:prstGeom>
          <a:noFill/>
          <a:ln>
            <a:noFill/>
          </a:ln>
        </p:spPr>
        <p:txBody>
          <a:bodyPr anchorCtr="0" anchor="t" bIns="91425" lIns="91425" spcFirstLastPara="1" rIns="91425" wrap="square" tIns="91425">
            <a:spAutoFit/>
          </a:bodyPr>
          <a:lstStyle/>
          <a:p>
            <a:pPr indent="0" lvl="0" marL="0" marR="38100" rtl="0" algn="l">
              <a:lnSpc>
                <a:spcPct val="128571"/>
              </a:lnSpc>
              <a:spcBef>
                <a:spcPts val="0"/>
              </a:spcBef>
              <a:spcAft>
                <a:spcPts val="0"/>
              </a:spcAft>
              <a:buClr>
                <a:schemeClr val="dk1"/>
              </a:buClr>
              <a:buSzPts val="1100"/>
              <a:buFont typeface="Arial"/>
              <a:buNone/>
            </a:pPr>
            <a:r>
              <a:rPr b="1" lang="el-GR" sz="2000">
                <a:solidFill>
                  <a:srgbClr val="004993"/>
                </a:solidFill>
                <a:latin typeface="Open Sans"/>
                <a:ea typeface="Open Sans"/>
                <a:cs typeface="Open Sans"/>
                <a:sym typeface="Open Sans"/>
              </a:rPr>
              <a:t> Οφέλη Ανοιχτής</a:t>
            </a:r>
            <a:r>
              <a:rPr b="1" lang="el-GR" sz="2000">
                <a:solidFill>
                  <a:srgbClr val="004993"/>
                </a:solidFill>
                <a:latin typeface="Open Sans"/>
                <a:ea typeface="Open Sans"/>
                <a:cs typeface="Open Sans"/>
                <a:sym typeface="Open Sans"/>
              </a:rPr>
              <a:t> Εκπαίδευσης για</a:t>
            </a:r>
            <a:endParaRPr b="1" i="0" sz="2300" u="none" cap="none" strike="noStrike">
              <a:solidFill>
                <a:srgbClr val="004993"/>
              </a:solidFill>
              <a:latin typeface="Open Sans"/>
              <a:ea typeface="Open Sans"/>
              <a:cs typeface="Open Sans"/>
              <a:sym typeface="Open Sans"/>
            </a:endParaRPr>
          </a:p>
          <a:p>
            <a:pPr indent="0" lvl="0" marL="0" rtl="0" algn="l">
              <a:lnSpc>
                <a:spcPct val="80000"/>
              </a:lnSpc>
              <a:spcBef>
                <a:spcPts val="0"/>
              </a:spcBef>
              <a:spcAft>
                <a:spcPts val="0"/>
              </a:spcAft>
              <a:buClr>
                <a:schemeClr val="dk1"/>
              </a:buClr>
              <a:buSzPts val="2800"/>
              <a:buFont typeface="Arial"/>
              <a:buNone/>
            </a:pPr>
            <a:r>
              <a:rPr b="1" lang="el-GR" sz="2000">
                <a:solidFill>
                  <a:srgbClr val="FFDE59"/>
                </a:solidFill>
                <a:latin typeface="Open Sans"/>
                <a:ea typeface="Open Sans"/>
                <a:cs typeface="Open Sans"/>
                <a:sym typeface="Open Sans"/>
              </a:rPr>
              <a:t>Βιβλιοθηκονόμους</a:t>
            </a:r>
            <a:endParaRPr b="1" sz="2000">
              <a:solidFill>
                <a:srgbClr val="FFDE59"/>
              </a:solidFill>
              <a:latin typeface="Open Sans"/>
              <a:ea typeface="Open Sans"/>
              <a:cs typeface="Open Sans"/>
              <a:sym typeface="Open Sans"/>
            </a:endParaRPr>
          </a:p>
          <a:p>
            <a:pPr indent="0" lvl="0" marL="0" rtl="0" algn="l">
              <a:lnSpc>
                <a:spcPct val="80000"/>
              </a:lnSpc>
              <a:spcBef>
                <a:spcPts val="0"/>
              </a:spcBef>
              <a:spcAft>
                <a:spcPts val="0"/>
              </a:spcAft>
              <a:buClr>
                <a:schemeClr val="dk1"/>
              </a:buClr>
              <a:buSzPts val="2800"/>
              <a:buFont typeface="Arial"/>
              <a:buNone/>
            </a:pPr>
            <a:r>
              <a:t/>
            </a:r>
            <a:endParaRPr b="1" sz="2000">
              <a:solidFill>
                <a:schemeClr val="lt1"/>
              </a:solidFill>
              <a:latin typeface="Open Sans"/>
              <a:ea typeface="Open Sans"/>
              <a:cs typeface="Open Sans"/>
              <a:sym typeface="Open Sans"/>
            </a:endParaRPr>
          </a:p>
        </p:txBody>
      </p:sp>
    </p:spTree>
  </p:cSld>
  <p:clrMapOvr>
    <a:masterClrMapping/>
  </p:clrMapOvr>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4993"/>
        </a:solidFill>
      </p:bgPr>
    </p:bg>
    <p:spTree>
      <p:nvGrpSpPr>
        <p:cNvPr id="537" name="Shape 537"/>
        <p:cNvGrpSpPr/>
        <p:nvPr/>
      </p:nvGrpSpPr>
      <p:grpSpPr>
        <a:xfrm>
          <a:off x="0" y="0"/>
          <a:ext cx="0" cy="0"/>
          <a:chOff x="0" y="0"/>
          <a:chExt cx="0" cy="0"/>
        </a:xfrm>
      </p:grpSpPr>
      <p:sp>
        <p:nvSpPr>
          <p:cNvPr id="538" name="Google Shape;538;g2fe97a5364d_0_10"/>
          <p:cNvSpPr/>
          <p:nvPr/>
        </p:nvSpPr>
        <p:spPr>
          <a:xfrm>
            <a:off x="0" y="-51450"/>
            <a:ext cx="2195400" cy="4578000"/>
          </a:xfrm>
          <a:prstGeom prst="rect">
            <a:avLst/>
          </a:prstGeom>
          <a:solidFill>
            <a:srgbClr val="45BED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39" name="Google Shape;539;g2fe97a5364d_0_10"/>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40" name="Google Shape;540;g2fe97a5364d_0_10"/>
          <p:cNvSpPr txBox="1"/>
          <p:nvPr/>
        </p:nvSpPr>
        <p:spPr>
          <a:xfrm>
            <a:off x="3080350" y="69550"/>
            <a:ext cx="5988600" cy="4038000"/>
          </a:xfrm>
          <a:prstGeom prst="rect">
            <a:avLst/>
          </a:prstGeom>
          <a:noFill/>
          <a:ln>
            <a:noFill/>
          </a:ln>
        </p:spPr>
        <p:txBody>
          <a:bodyPr anchorCtr="0" anchor="t" bIns="91425" lIns="91425" spcFirstLastPara="1" rIns="91425" wrap="square" tIns="91425">
            <a:spAutoFit/>
          </a:bodyPr>
          <a:lstStyle/>
          <a:p>
            <a:pPr indent="0" lvl="0" marL="0" rtl="0" algn="l">
              <a:spcBef>
                <a:spcPts val="1000"/>
              </a:spcBef>
              <a:spcAft>
                <a:spcPts val="0"/>
              </a:spcAft>
              <a:buClr>
                <a:schemeClr val="dk1"/>
              </a:buClr>
              <a:buSzPts val="1100"/>
              <a:buFont typeface="Arial"/>
              <a:buNone/>
            </a:pPr>
            <a:r>
              <a:rPr b="1" lang="el-GR" sz="2200">
                <a:solidFill>
                  <a:srgbClr val="B9E9F6"/>
                </a:solidFill>
                <a:latin typeface="Open Sans"/>
                <a:ea typeface="Open Sans"/>
                <a:cs typeface="Open Sans"/>
                <a:sym typeface="Open Sans"/>
              </a:rPr>
              <a:t>Υποστηρίζουν την επαγγελματική ανάπτυξη: </a:t>
            </a:r>
            <a:endParaRPr b="1" sz="2200">
              <a:solidFill>
                <a:srgbClr val="B9E9F6"/>
              </a:solidFill>
              <a:latin typeface="Open Sans"/>
              <a:ea typeface="Open Sans"/>
              <a:cs typeface="Open Sans"/>
              <a:sym typeface="Open Sans"/>
            </a:endParaRPr>
          </a:p>
          <a:p>
            <a:pPr indent="0" lvl="0" marL="0" rtl="0" algn="l">
              <a:spcBef>
                <a:spcPts val="1000"/>
              </a:spcBef>
              <a:spcAft>
                <a:spcPts val="0"/>
              </a:spcAft>
              <a:buClr>
                <a:schemeClr val="dk1"/>
              </a:buClr>
              <a:buSzPts val="1100"/>
              <a:buFont typeface="Arial"/>
              <a:buNone/>
            </a:pPr>
            <a:r>
              <a:rPr lang="el-GR" sz="2200">
                <a:solidFill>
                  <a:srgbClr val="B9E9F6"/>
                </a:solidFill>
                <a:latin typeface="Open Sans"/>
                <a:ea typeface="Open Sans"/>
                <a:cs typeface="Open Sans"/>
                <a:sym typeface="Open Sans"/>
              </a:rPr>
              <a:t>Η ενασχόληση με ΑΕΠ και ΑΕ σε διοικητικό επίπεδο σε βιβλιοθήκες, πανεπιστημιακές, εθνικές ή διεθνούς επιπέδου μπορούν να χρησιμοποιηθούν ως ευκαιρία επαγγελματικής ανάπτυξης και εξέλιξης πέρα από τους παραδοσιακούς και καθιερωμένους τομείς εξειδίκευσης (π.χ. διαμόρφωση συλλογών, μεταδεδομένα κλπ.)</a:t>
            </a:r>
            <a:endParaRPr b="0" i="0" sz="2200" u="none" cap="none" strike="noStrike">
              <a:solidFill>
                <a:srgbClr val="B9E9F6"/>
              </a:solidFill>
              <a:latin typeface="Arial"/>
              <a:ea typeface="Arial"/>
              <a:cs typeface="Arial"/>
              <a:sym typeface="Arial"/>
            </a:endParaRPr>
          </a:p>
        </p:txBody>
      </p:sp>
      <p:sp>
        <p:nvSpPr>
          <p:cNvPr id="541" name="Google Shape;541;g2fe97a5364d_0_10"/>
          <p:cNvSpPr/>
          <p:nvPr/>
        </p:nvSpPr>
        <p:spPr>
          <a:xfrm>
            <a:off x="1328900" y="1446688"/>
            <a:ext cx="1641600" cy="1622100"/>
          </a:xfrm>
          <a:prstGeom prst="ellipse">
            <a:avLst/>
          </a:prstGeom>
          <a:solidFill>
            <a:srgbClr val="45BED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542" name="Google Shape;542;g2fe97a5364d_0_10"/>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543" name="Google Shape;543;g2fe97a5364d_0_10"/>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544" name="Google Shape;544;g2fe97a5364d_0_10"/>
          <p:cNvSpPr txBox="1"/>
          <p:nvPr/>
        </p:nvSpPr>
        <p:spPr>
          <a:xfrm>
            <a:off x="65900" y="1671450"/>
            <a:ext cx="2904600" cy="1468800"/>
          </a:xfrm>
          <a:prstGeom prst="rect">
            <a:avLst/>
          </a:prstGeom>
          <a:noFill/>
          <a:ln>
            <a:noFill/>
          </a:ln>
        </p:spPr>
        <p:txBody>
          <a:bodyPr anchorCtr="0" anchor="t" bIns="91425" lIns="91425" spcFirstLastPara="1" rIns="91425" wrap="square" tIns="91425">
            <a:spAutoFit/>
          </a:bodyPr>
          <a:lstStyle/>
          <a:p>
            <a:pPr indent="0" lvl="0" marL="0" marR="38100" rtl="0" algn="l">
              <a:lnSpc>
                <a:spcPct val="128571"/>
              </a:lnSpc>
              <a:spcBef>
                <a:spcPts val="0"/>
              </a:spcBef>
              <a:spcAft>
                <a:spcPts val="0"/>
              </a:spcAft>
              <a:buClr>
                <a:schemeClr val="dk1"/>
              </a:buClr>
              <a:buSzPts val="1100"/>
              <a:buFont typeface="Arial"/>
              <a:buNone/>
            </a:pPr>
            <a:r>
              <a:rPr b="1" lang="el-GR" sz="2000">
                <a:solidFill>
                  <a:srgbClr val="004993"/>
                </a:solidFill>
                <a:latin typeface="Open Sans"/>
                <a:ea typeface="Open Sans"/>
                <a:cs typeface="Open Sans"/>
                <a:sym typeface="Open Sans"/>
              </a:rPr>
              <a:t> Οφέλη Ανοιχτής</a:t>
            </a:r>
            <a:r>
              <a:rPr b="1" lang="el-GR" sz="2000">
                <a:solidFill>
                  <a:srgbClr val="004993"/>
                </a:solidFill>
                <a:latin typeface="Open Sans"/>
                <a:ea typeface="Open Sans"/>
                <a:cs typeface="Open Sans"/>
                <a:sym typeface="Open Sans"/>
              </a:rPr>
              <a:t> Εκπαίδευσης για</a:t>
            </a:r>
            <a:endParaRPr b="1" i="0" sz="2300" u="none" cap="none" strike="noStrike">
              <a:solidFill>
                <a:srgbClr val="004993"/>
              </a:solidFill>
              <a:latin typeface="Open Sans"/>
              <a:ea typeface="Open Sans"/>
              <a:cs typeface="Open Sans"/>
              <a:sym typeface="Open Sans"/>
            </a:endParaRPr>
          </a:p>
          <a:p>
            <a:pPr indent="0" lvl="0" marL="0" rtl="0" algn="l">
              <a:lnSpc>
                <a:spcPct val="80000"/>
              </a:lnSpc>
              <a:spcBef>
                <a:spcPts val="0"/>
              </a:spcBef>
              <a:spcAft>
                <a:spcPts val="0"/>
              </a:spcAft>
              <a:buClr>
                <a:schemeClr val="dk1"/>
              </a:buClr>
              <a:buSzPts val="2800"/>
              <a:buFont typeface="Arial"/>
              <a:buNone/>
            </a:pPr>
            <a:r>
              <a:rPr b="1" lang="el-GR" sz="2000">
                <a:solidFill>
                  <a:srgbClr val="FFDE59"/>
                </a:solidFill>
                <a:latin typeface="Open Sans"/>
                <a:ea typeface="Open Sans"/>
                <a:cs typeface="Open Sans"/>
                <a:sym typeface="Open Sans"/>
              </a:rPr>
              <a:t>Βιβλιοθηκονόμους</a:t>
            </a:r>
            <a:endParaRPr b="1" sz="2000">
              <a:solidFill>
                <a:srgbClr val="FFDE59"/>
              </a:solidFill>
              <a:latin typeface="Open Sans"/>
              <a:ea typeface="Open Sans"/>
              <a:cs typeface="Open Sans"/>
              <a:sym typeface="Open Sans"/>
            </a:endParaRPr>
          </a:p>
          <a:p>
            <a:pPr indent="0" lvl="0" marL="0" rtl="0" algn="l">
              <a:lnSpc>
                <a:spcPct val="80000"/>
              </a:lnSpc>
              <a:spcBef>
                <a:spcPts val="0"/>
              </a:spcBef>
              <a:spcAft>
                <a:spcPts val="0"/>
              </a:spcAft>
              <a:buClr>
                <a:schemeClr val="dk1"/>
              </a:buClr>
              <a:buSzPts val="2800"/>
              <a:buFont typeface="Arial"/>
              <a:buNone/>
            </a:pPr>
            <a:r>
              <a:t/>
            </a:r>
            <a:endParaRPr b="1" sz="2000">
              <a:solidFill>
                <a:schemeClr val="lt1"/>
              </a:solidFill>
              <a:latin typeface="Open Sans"/>
              <a:ea typeface="Open Sans"/>
              <a:cs typeface="Open Sans"/>
              <a:sym typeface="Open Sans"/>
            </a:endParaRPr>
          </a:p>
        </p:txBody>
      </p:sp>
    </p:spTree>
  </p:cSld>
  <p:clrMapOvr>
    <a:masterClrMapping/>
  </p:clrMapOvr>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4993"/>
        </a:solidFill>
      </p:bgPr>
    </p:bg>
    <p:spTree>
      <p:nvGrpSpPr>
        <p:cNvPr id="548" name="Shape 548"/>
        <p:cNvGrpSpPr/>
        <p:nvPr/>
      </p:nvGrpSpPr>
      <p:grpSpPr>
        <a:xfrm>
          <a:off x="0" y="0"/>
          <a:ext cx="0" cy="0"/>
          <a:chOff x="0" y="0"/>
          <a:chExt cx="0" cy="0"/>
        </a:xfrm>
      </p:grpSpPr>
      <p:sp>
        <p:nvSpPr>
          <p:cNvPr id="549" name="Google Shape;549;g2fe97a5364d_0_20"/>
          <p:cNvSpPr/>
          <p:nvPr/>
        </p:nvSpPr>
        <p:spPr>
          <a:xfrm>
            <a:off x="0" y="-51450"/>
            <a:ext cx="2195400" cy="4578000"/>
          </a:xfrm>
          <a:prstGeom prst="rect">
            <a:avLst/>
          </a:prstGeom>
          <a:solidFill>
            <a:srgbClr val="45BED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50" name="Google Shape;550;g2fe97a5364d_0_20"/>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51" name="Google Shape;551;g2fe97a5364d_0_20"/>
          <p:cNvSpPr txBox="1"/>
          <p:nvPr/>
        </p:nvSpPr>
        <p:spPr>
          <a:xfrm>
            <a:off x="3218450" y="741975"/>
            <a:ext cx="5574300" cy="5541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1000"/>
              </a:spcBef>
              <a:spcAft>
                <a:spcPts val="0"/>
              </a:spcAft>
              <a:buClr>
                <a:schemeClr val="dk1"/>
              </a:buClr>
              <a:buSzPts val="1100"/>
              <a:buFont typeface="Arial"/>
              <a:buNone/>
            </a:pPr>
            <a:r>
              <a:t/>
            </a:r>
            <a:endParaRPr b="0" i="0" sz="2400" u="none" cap="none" strike="noStrike">
              <a:solidFill>
                <a:srgbClr val="B9E9F6"/>
              </a:solidFill>
              <a:latin typeface="Arial"/>
              <a:ea typeface="Arial"/>
              <a:cs typeface="Arial"/>
              <a:sym typeface="Arial"/>
            </a:endParaRPr>
          </a:p>
        </p:txBody>
      </p:sp>
      <p:sp>
        <p:nvSpPr>
          <p:cNvPr id="552" name="Google Shape;552;g2fe97a5364d_0_20"/>
          <p:cNvSpPr/>
          <p:nvPr/>
        </p:nvSpPr>
        <p:spPr>
          <a:xfrm>
            <a:off x="1328900" y="1446688"/>
            <a:ext cx="1641600" cy="1622100"/>
          </a:xfrm>
          <a:prstGeom prst="ellipse">
            <a:avLst/>
          </a:prstGeom>
          <a:solidFill>
            <a:srgbClr val="45BED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553" name="Google Shape;553;g2fe97a5364d_0_20"/>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554" name="Google Shape;554;g2fe97a5364d_0_20"/>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555" name="Google Shape;555;g2fe97a5364d_0_20"/>
          <p:cNvSpPr txBox="1"/>
          <p:nvPr/>
        </p:nvSpPr>
        <p:spPr>
          <a:xfrm>
            <a:off x="65900" y="1671450"/>
            <a:ext cx="2904600" cy="1468800"/>
          </a:xfrm>
          <a:prstGeom prst="rect">
            <a:avLst/>
          </a:prstGeom>
          <a:noFill/>
          <a:ln>
            <a:noFill/>
          </a:ln>
        </p:spPr>
        <p:txBody>
          <a:bodyPr anchorCtr="0" anchor="t" bIns="91425" lIns="91425" spcFirstLastPara="1" rIns="91425" wrap="square" tIns="91425">
            <a:spAutoFit/>
          </a:bodyPr>
          <a:lstStyle/>
          <a:p>
            <a:pPr indent="0" lvl="0" marL="0" marR="38100" rtl="0" algn="l">
              <a:lnSpc>
                <a:spcPct val="128571"/>
              </a:lnSpc>
              <a:spcBef>
                <a:spcPts val="0"/>
              </a:spcBef>
              <a:spcAft>
                <a:spcPts val="0"/>
              </a:spcAft>
              <a:buClr>
                <a:schemeClr val="dk1"/>
              </a:buClr>
              <a:buSzPts val="1100"/>
              <a:buFont typeface="Arial"/>
              <a:buNone/>
            </a:pPr>
            <a:r>
              <a:rPr b="1" lang="el-GR" sz="2000">
                <a:solidFill>
                  <a:srgbClr val="004993"/>
                </a:solidFill>
                <a:latin typeface="Open Sans"/>
                <a:ea typeface="Open Sans"/>
                <a:cs typeface="Open Sans"/>
                <a:sym typeface="Open Sans"/>
              </a:rPr>
              <a:t> Οφέλη Ανοιχτής</a:t>
            </a:r>
            <a:r>
              <a:rPr b="1" lang="el-GR" sz="2000">
                <a:solidFill>
                  <a:srgbClr val="004993"/>
                </a:solidFill>
                <a:latin typeface="Open Sans"/>
                <a:ea typeface="Open Sans"/>
                <a:cs typeface="Open Sans"/>
                <a:sym typeface="Open Sans"/>
              </a:rPr>
              <a:t> Εκπαίδευσης για</a:t>
            </a:r>
            <a:endParaRPr b="1" i="0" sz="2300" u="none" cap="none" strike="noStrike">
              <a:solidFill>
                <a:srgbClr val="004993"/>
              </a:solidFill>
              <a:latin typeface="Open Sans"/>
              <a:ea typeface="Open Sans"/>
              <a:cs typeface="Open Sans"/>
              <a:sym typeface="Open Sans"/>
            </a:endParaRPr>
          </a:p>
          <a:p>
            <a:pPr indent="0" lvl="0" marL="0" rtl="0" algn="l">
              <a:lnSpc>
                <a:spcPct val="80000"/>
              </a:lnSpc>
              <a:spcBef>
                <a:spcPts val="0"/>
              </a:spcBef>
              <a:spcAft>
                <a:spcPts val="0"/>
              </a:spcAft>
              <a:buClr>
                <a:schemeClr val="dk1"/>
              </a:buClr>
              <a:buSzPts val="2800"/>
              <a:buFont typeface="Arial"/>
              <a:buNone/>
            </a:pPr>
            <a:r>
              <a:rPr b="1" lang="el-GR" sz="2000">
                <a:solidFill>
                  <a:srgbClr val="FFDE59"/>
                </a:solidFill>
                <a:latin typeface="Open Sans"/>
                <a:ea typeface="Open Sans"/>
                <a:cs typeface="Open Sans"/>
                <a:sym typeface="Open Sans"/>
              </a:rPr>
              <a:t>Βιβλιοθηκονόμους</a:t>
            </a:r>
            <a:endParaRPr b="1" sz="2000">
              <a:solidFill>
                <a:srgbClr val="FFDE59"/>
              </a:solidFill>
              <a:latin typeface="Open Sans"/>
              <a:ea typeface="Open Sans"/>
              <a:cs typeface="Open Sans"/>
              <a:sym typeface="Open Sans"/>
            </a:endParaRPr>
          </a:p>
          <a:p>
            <a:pPr indent="0" lvl="0" marL="0" rtl="0" algn="l">
              <a:lnSpc>
                <a:spcPct val="80000"/>
              </a:lnSpc>
              <a:spcBef>
                <a:spcPts val="0"/>
              </a:spcBef>
              <a:spcAft>
                <a:spcPts val="0"/>
              </a:spcAft>
              <a:buClr>
                <a:schemeClr val="dk1"/>
              </a:buClr>
              <a:buSzPts val="2800"/>
              <a:buFont typeface="Arial"/>
              <a:buNone/>
            </a:pPr>
            <a:r>
              <a:t/>
            </a:r>
            <a:endParaRPr b="1" sz="2000">
              <a:solidFill>
                <a:schemeClr val="lt1"/>
              </a:solidFill>
              <a:latin typeface="Open Sans"/>
              <a:ea typeface="Open Sans"/>
              <a:cs typeface="Open Sans"/>
              <a:sym typeface="Open Sans"/>
            </a:endParaRPr>
          </a:p>
        </p:txBody>
      </p:sp>
      <p:sp>
        <p:nvSpPr>
          <p:cNvPr id="556" name="Google Shape;556;g2fe97a5364d_0_20"/>
          <p:cNvSpPr txBox="1"/>
          <p:nvPr/>
        </p:nvSpPr>
        <p:spPr>
          <a:xfrm>
            <a:off x="3218450" y="746800"/>
            <a:ext cx="5418600" cy="3021900"/>
          </a:xfrm>
          <a:prstGeom prst="rect">
            <a:avLst/>
          </a:prstGeom>
          <a:noFill/>
          <a:ln>
            <a:noFill/>
          </a:ln>
        </p:spPr>
        <p:txBody>
          <a:bodyPr anchorCtr="0" anchor="t" bIns="91425" lIns="91425" spcFirstLastPara="1" rIns="91425" wrap="square" tIns="91425">
            <a:spAutoFit/>
          </a:bodyPr>
          <a:lstStyle/>
          <a:p>
            <a:pPr indent="0" lvl="0" marL="0" rtl="0" algn="l">
              <a:spcBef>
                <a:spcPts val="1000"/>
              </a:spcBef>
              <a:spcAft>
                <a:spcPts val="0"/>
              </a:spcAft>
              <a:buNone/>
            </a:pPr>
            <a:r>
              <a:rPr b="1" lang="el-GR" sz="2200">
                <a:solidFill>
                  <a:srgbClr val="B9E9F6"/>
                </a:solidFill>
                <a:latin typeface="Open Sans"/>
                <a:ea typeface="Open Sans"/>
                <a:cs typeface="Open Sans"/>
                <a:sym typeface="Open Sans"/>
              </a:rPr>
              <a:t>Αναγνωρίζονται ως πολύτιμοι συνεργάτες: </a:t>
            </a:r>
            <a:endParaRPr b="1" sz="2200">
              <a:solidFill>
                <a:srgbClr val="B9E9F6"/>
              </a:solidFill>
              <a:latin typeface="Open Sans"/>
              <a:ea typeface="Open Sans"/>
              <a:cs typeface="Open Sans"/>
              <a:sym typeface="Open Sans"/>
            </a:endParaRPr>
          </a:p>
          <a:p>
            <a:pPr indent="0" lvl="0" marL="0" rtl="0" algn="l">
              <a:spcBef>
                <a:spcPts val="1000"/>
              </a:spcBef>
              <a:spcAft>
                <a:spcPts val="0"/>
              </a:spcAft>
              <a:buNone/>
            </a:pPr>
            <a:r>
              <a:rPr lang="el-GR" sz="2200">
                <a:solidFill>
                  <a:srgbClr val="B9E9F6"/>
                </a:solidFill>
                <a:latin typeface="Open Sans"/>
                <a:ea typeface="Open Sans"/>
                <a:cs typeface="Open Sans"/>
                <a:sym typeface="Open Sans"/>
              </a:rPr>
              <a:t>Οι βιβλιοθηκονόμοι αναγνωρίζονται από τους εκπαιδευτικούς και τους ερευνητές ως αξιόπιστοι συνεργάτες στην αναζήτηση, προσαρμογή και δημιουργία αξιόπιστων εκπαιδευτικών πόρων.</a:t>
            </a:r>
            <a:endParaRPr sz="2200"/>
          </a:p>
        </p:txBody>
      </p:sp>
    </p:spTree>
  </p:cSld>
  <p:clrMapOvr>
    <a:masterClrMapping/>
  </p:clrMapOvr>
</p:sld>
</file>

<file path=ppt/slides/slide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4993"/>
        </a:solidFill>
      </p:bgPr>
    </p:bg>
    <p:spTree>
      <p:nvGrpSpPr>
        <p:cNvPr id="560" name="Shape 560"/>
        <p:cNvGrpSpPr/>
        <p:nvPr/>
      </p:nvGrpSpPr>
      <p:grpSpPr>
        <a:xfrm>
          <a:off x="0" y="0"/>
          <a:ext cx="0" cy="0"/>
          <a:chOff x="0" y="0"/>
          <a:chExt cx="0" cy="0"/>
        </a:xfrm>
      </p:grpSpPr>
      <p:sp>
        <p:nvSpPr>
          <p:cNvPr id="561" name="Google Shape;561;g2fe97a5364d_0_30"/>
          <p:cNvSpPr/>
          <p:nvPr/>
        </p:nvSpPr>
        <p:spPr>
          <a:xfrm>
            <a:off x="0" y="-51450"/>
            <a:ext cx="2195400" cy="4578000"/>
          </a:xfrm>
          <a:prstGeom prst="rect">
            <a:avLst/>
          </a:prstGeom>
          <a:solidFill>
            <a:srgbClr val="45BED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2" name="Google Shape;562;g2fe97a5364d_0_30"/>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3" name="Google Shape;563;g2fe97a5364d_0_30"/>
          <p:cNvSpPr txBox="1"/>
          <p:nvPr/>
        </p:nvSpPr>
        <p:spPr>
          <a:xfrm>
            <a:off x="3037375" y="28200"/>
            <a:ext cx="6023100" cy="4376400"/>
          </a:xfrm>
          <a:prstGeom prst="rect">
            <a:avLst/>
          </a:prstGeom>
          <a:noFill/>
          <a:ln>
            <a:noFill/>
          </a:ln>
        </p:spPr>
        <p:txBody>
          <a:bodyPr anchorCtr="0" anchor="t" bIns="91425" lIns="91425" spcFirstLastPara="1" rIns="91425" wrap="square" tIns="91425">
            <a:spAutoFit/>
          </a:bodyPr>
          <a:lstStyle/>
          <a:p>
            <a:pPr indent="0" lvl="0" marL="0" rtl="0" algn="l">
              <a:spcBef>
                <a:spcPts val="1000"/>
              </a:spcBef>
              <a:spcAft>
                <a:spcPts val="0"/>
              </a:spcAft>
              <a:buClr>
                <a:schemeClr val="dk1"/>
              </a:buClr>
              <a:buSzPts val="1100"/>
              <a:buFont typeface="Arial"/>
              <a:buNone/>
            </a:pPr>
            <a:r>
              <a:rPr b="1" lang="el-GR" sz="2200">
                <a:solidFill>
                  <a:srgbClr val="B9E9F6"/>
                </a:solidFill>
                <a:latin typeface="Open Sans"/>
                <a:ea typeface="Open Sans"/>
                <a:cs typeface="Open Sans"/>
                <a:sym typeface="Open Sans"/>
              </a:rPr>
              <a:t>Αναπτύσουν συνέργιες με την Ανοικτή Επιστήμη: </a:t>
            </a:r>
            <a:endParaRPr b="1" sz="2200">
              <a:solidFill>
                <a:srgbClr val="B9E9F6"/>
              </a:solidFill>
              <a:latin typeface="Open Sans"/>
              <a:ea typeface="Open Sans"/>
              <a:cs typeface="Open Sans"/>
              <a:sym typeface="Open Sans"/>
            </a:endParaRPr>
          </a:p>
          <a:p>
            <a:pPr indent="0" lvl="0" marL="0" rtl="0" algn="l">
              <a:spcBef>
                <a:spcPts val="1000"/>
              </a:spcBef>
              <a:spcAft>
                <a:spcPts val="0"/>
              </a:spcAft>
              <a:buClr>
                <a:schemeClr val="dk1"/>
              </a:buClr>
              <a:buSzPts val="1100"/>
              <a:buFont typeface="Arial"/>
              <a:buNone/>
            </a:pPr>
            <a:r>
              <a:rPr lang="el-GR" sz="2200">
                <a:solidFill>
                  <a:srgbClr val="B9E9F6"/>
                </a:solidFill>
                <a:latin typeface="Open Sans"/>
                <a:ea typeface="Open Sans"/>
                <a:cs typeface="Open Sans"/>
                <a:sym typeface="Open Sans"/>
              </a:rPr>
              <a:t>Η Ανοικτή Επιστήμη και η Ανοικτή Εκπαίδευση είναι συχνά διαφορετικοί τομείς και η γνώση κατέχεται από διαφορετικούς επαγγελματίες. Οι βιβλιοθηκονόμοι μπορούν να συνδέσουν αυτούς τους δύο τομείς με μια πιο ολιστική Ανοικτή προσέγγιση της Ανοικτής Επιστήμης, προωθώντας μια ανοικτή κουλτούρα εντός του ιδρύματος/της ακαδημαϊκής κοινότητας.</a:t>
            </a:r>
            <a:endParaRPr b="0" i="0" sz="2200" u="none" cap="none" strike="noStrike">
              <a:solidFill>
                <a:srgbClr val="B9E9F6"/>
              </a:solidFill>
              <a:latin typeface="Arial"/>
              <a:ea typeface="Arial"/>
              <a:cs typeface="Arial"/>
              <a:sym typeface="Arial"/>
            </a:endParaRPr>
          </a:p>
        </p:txBody>
      </p:sp>
      <p:sp>
        <p:nvSpPr>
          <p:cNvPr id="564" name="Google Shape;564;g2fe97a5364d_0_30"/>
          <p:cNvSpPr/>
          <p:nvPr/>
        </p:nvSpPr>
        <p:spPr>
          <a:xfrm>
            <a:off x="1328900" y="1446688"/>
            <a:ext cx="1641600" cy="1622100"/>
          </a:xfrm>
          <a:prstGeom prst="ellipse">
            <a:avLst/>
          </a:prstGeom>
          <a:solidFill>
            <a:srgbClr val="45BED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565" name="Google Shape;565;g2fe97a5364d_0_30"/>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566" name="Google Shape;566;g2fe97a5364d_0_30"/>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567" name="Google Shape;567;g2fe97a5364d_0_30"/>
          <p:cNvSpPr txBox="1"/>
          <p:nvPr/>
        </p:nvSpPr>
        <p:spPr>
          <a:xfrm>
            <a:off x="65900" y="1671450"/>
            <a:ext cx="2904600" cy="1468800"/>
          </a:xfrm>
          <a:prstGeom prst="rect">
            <a:avLst/>
          </a:prstGeom>
          <a:noFill/>
          <a:ln>
            <a:noFill/>
          </a:ln>
        </p:spPr>
        <p:txBody>
          <a:bodyPr anchorCtr="0" anchor="t" bIns="91425" lIns="91425" spcFirstLastPara="1" rIns="91425" wrap="square" tIns="91425">
            <a:spAutoFit/>
          </a:bodyPr>
          <a:lstStyle/>
          <a:p>
            <a:pPr indent="0" lvl="0" marL="0" marR="38100" rtl="0" algn="l">
              <a:lnSpc>
                <a:spcPct val="128571"/>
              </a:lnSpc>
              <a:spcBef>
                <a:spcPts val="0"/>
              </a:spcBef>
              <a:spcAft>
                <a:spcPts val="0"/>
              </a:spcAft>
              <a:buClr>
                <a:schemeClr val="dk1"/>
              </a:buClr>
              <a:buSzPts val="1100"/>
              <a:buFont typeface="Arial"/>
              <a:buNone/>
            </a:pPr>
            <a:r>
              <a:rPr b="1" lang="el-GR" sz="2000">
                <a:solidFill>
                  <a:srgbClr val="004993"/>
                </a:solidFill>
                <a:latin typeface="Open Sans"/>
                <a:ea typeface="Open Sans"/>
                <a:cs typeface="Open Sans"/>
                <a:sym typeface="Open Sans"/>
              </a:rPr>
              <a:t> Οφέλη Ανοιχτής</a:t>
            </a:r>
            <a:r>
              <a:rPr b="1" lang="el-GR" sz="2000">
                <a:solidFill>
                  <a:srgbClr val="004993"/>
                </a:solidFill>
                <a:latin typeface="Open Sans"/>
                <a:ea typeface="Open Sans"/>
                <a:cs typeface="Open Sans"/>
                <a:sym typeface="Open Sans"/>
              </a:rPr>
              <a:t> Εκπαίδευσης για</a:t>
            </a:r>
            <a:endParaRPr b="1" i="0" sz="2300" u="none" cap="none" strike="noStrike">
              <a:solidFill>
                <a:srgbClr val="004993"/>
              </a:solidFill>
              <a:latin typeface="Open Sans"/>
              <a:ea typeface="Open Sans"/>
              <a:cs typeface="Open Sans"/>
              <a:sym typeface="Open Sans"/>
            </a:endParaRPr>
          </a:p>
          <a:p>
            <a:pPr indent="0" lvl="0" marL="0" rtl="0" algn="l">
              <a:lnSpc>
                <a:spcPct val="80000"/>
              </a:lnSpc>
              <a:spcBef>
                <a:spcPts val="0"/>
              </a:spcBef>
              <a:spcAft>
                <a:spcPts val="0"/>
              </a:spcAft>
              <a:buClr>
                <a:schemeClr val="dk1"/>
              </a:buClr>
              <a:buSzPts val="2800"/>
              <a:buFont typeface="Arial"/>
              <a:buNone/>
            </a:pPr>
            <a:r>
              <a:rPr b="1" lang="el-GR" sz="2000">
                <a:solidFill>
                  <a:srgbClr val="FFDE59"/>
                </a:solidFill>
                <a:latin typeface="Open Sans"/>
                <a:ea typeface="Open Sans"/>
                <a:cs typeface="Open Sans"/>
                <a:sym typeface="Open Sans"/>
              </a:rPr>
              <a:t>Βιβλιοθηκονόμους</a:t>
            </a:r>
            <a:endParaRPr b="1" sz="2000">
              <a:solidFill>
                <a:srgbClr val="FFDE59"/>
              </a:solidFill>
              <a:latin typeface="Open Sans"/>
              <a:ea typeface="Open Sans"/>
              <a:cs typeface="Open Sans"/>
              <a:sym typeface="Open Sans"/>
            </a:endParaRPr>
          </a:p>
          <a:p>
            <a:pPr indent="0" lvl="0" marL="0" rtl="0" algn="l">
              <a:lnSpc>
                <a:spcPct val="80000"/>
              </a:lnSpc>
              <a:spcBef>
                <a:spcPts val="0"/>
              </a:spcBef>
              <a:spcAft>
                <a:spcPts val="0"/>
              </a:spcAft>
              <a:buClr>
                <a:schemeClr val="dk1"/>
              </a:buClr>
              <a:buSzPts val="2800"/>
              <a:buFont typeface="Arial"/>
              <a:buNone/>
            </a:pPr>
            <a:r>
              <a:t/>
            </a:r>
            <a:endParaRPr b="1" sz="2000">
              <a:solidFill>
                <a:schemeClr val="lt1"/>
              </a:solidFill>
              <a:latin typeface="Open Sans"/>
              <a:ea typeface="Open Sans"/>
              <a:cs typeface="Open Sans"/>
              <a:sym typeface="Open Sans"/>
            </a:endParaRPr>
          </a:p>
        </p:txBody>
      </p:sp>
    </p:spTree>
  </p:cSld>
  <p:clrMapOvr>
    <a:masterClrMapping/>
  </p:clrMapOvr>
</p:sld>
</file>

<file path=ppt/slides/slide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4993"/>
        </a:solidFill>
      </p:bgPr>
    </p:bg>
    <p:spTree>
      <p:nvGrpSpPr>
        <p:cNvPr id="571" name="Shape 571"/>
        <p:cNvGrpSpPr/>
        <p:nvPr/>
      </p:nvGrpSpPr>
      <p:grpSpPr>
        <a:xfrm>
          <a:off x="0" y="0"/>
          <a:ext cx="0" cy="0"/>
          <a:chOff x="0" y="0"/>
          <a:chExt cx="0" cy="0"/>
        </a:xfrm>
      </p:grpSpPr>
      <p:sp>
        <p:nvSpPr>
          <p:cNvPr id="572" name="Google Shape;572;g2fe97a5364d_0_40"/>
          <p:cNvSpPr/>
          <p:nvPr/>
        </p:nvSpPr>
        <p:spPr>
          <a:xfrm>
            <a:off x="0" y="-51450"/>
            <a:ext cx="2195400" cy="4578000"/>
          </a:xfrm>
          <a:prstGeom prst="rect">
            <a:avLst/>
          </a:prstGeom>
          <a:solidFill>
            <a:srgbClr val="45BED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3" name="Google Shape;573;g2fe97a5364d_0_40"/>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4" name="Google Shape;574;g2fe97a5364d_0_40"/>
          <p:cNvSpPr txBox="1"/>
          <p:nvPr/>
        </p:nvSpPr>
        <p:spPr>
          <a:xfrm>
            <a:off x="3201425" y="69550"/>
            <a:ext cx="5853300" cy="4376400"/>
          </a:xfrm>
          <a:prstGeom prst="rect">
            <a:avLst/>
          </a:prstGeom>
          <a:noFill/>
          <a:ln>
            <a:noFill/>
          </a:ln>
        </p:spPr>
        <p:txBody>
          <a:bodyPr anchorCtr="0" anchor="t" bIns="91425" lIns="91425" spcFirstLastPara="1" rIns="91425" wrap="square" tIns="91425">
            <a:spAutoFit/>
          </a:bodyPr>
          <a:lstStyle/>
          <a:p>
            <a:pPr indent="0" lvl="0" marL="0" rtl="0" algn="l">
              <a:spcBef>
                <a:spcPts val="1000"/>
              </a:spcBef>
              <a:spcAft>
                <a:spcPts val="0"/>
              </a:spcAft>
              <a:buClr>
                <a:schemeClr val="dk1"/>
              </a:buClr>
              <a:buSzPts val="1100"/>
              <a:buFont typeface="Arial"/>
              <a:buNone/>
            </a:pPr>
            <a:r>
              <a:rPr b="1" lang="el-GR" sz="2200">
                <a:solidFill>
                  <a:srgbClr val="B9E9F6"/>
                </a:solidFill>
                <a:latin typeface="Open Sans"/>
                <a:ea typeface="Open Sans"/>
                <a:cs typeface="Open Sans"/>
                <a:sym typeface="Open Sans"/>
              </a:rPr>
              <a:t>Προωθούν τη συνεργασία και την ανταλλαγή γνώσεων: </a:t>
            </a:r>
            <a:endParaRPr b="1" sz="2200">
              <a:solidFill>
                <a:srgbClr val="B9E9F6"/>
              </a:solidFill>
              <a:latin typeface="Open Sans"/>
              <a:ea typeface="Open Sans"/>
              <a:cs typeface="Open Sans"/>
              <a:sym typeface="Open Sans"/>
            </a:endParaRPr>
          </a:p>
          <a:p>
            <a:pPr indent="0" lvl="0" marL="0" rtl="0" algn="l">
              <a:spcBef>
                <a:spcPts val="1000"/>
              </a:spcBef>
              <a:spcAft>
                <a:spcPts val="0"/>
              </a:spcAft>
              <a:buClr>
                <a:schemeClr val="dk1"/>
              </a:buClr>
              <a:buSzPts val="1100"/>
              <a:buFont typeface="Arial"/>
              <a:buNone/>
            </a:pPr>
            <a:r>
              <a:rPr lang="el-GR" sz="2200">
                <a:solidFill>
                  <a:srgbClr val="B9E9F6"/>
                </a:solidFill>
                <a:latin typeface="Open Sans"/>
                <a:ea typeface="Open Sans"/>
                <a:cs typeface="Open Sans"/>
                <a:sym typeface="Open Sans"/>
              </a:rPr>
              <a:t>Οι βιβλιοθηκονόμοι κατέχουν θεμελιώδη ρόλο στη διευκόλυνση της συνεργασίας (με τους εκπαιδευτικούς και τους ερευνητές) επιμελούμενοι ανοικτούς πόρους, διοργανώνοντας εκπαιδευτικά εργαστηρία για θέματα Ανοικτής Εκπαίδευσης προωθώντας κοινοτήτες πρακτικής γύρω από την Ανοικτή Εκπαίδευση, γεγονός που επεκτείνει και την επαγγελματική τους δικτύωση.</a:t>
            </a:r>
            <a:endParaRPr b="0" i="0" sz="2200" u="none" cap="none" strike="noStrike">
              <a:solidFill>
                <a:srgbClr val="B9E9F6"/>
              </a:solidFill>
              <a:latin typeface="Arial"/>
              <a:ea typeface="Arial"/>
              <a:cs typeface="Arial"/>
              <a:sym typeface="Arial"/>
            </a:endParaRPr>
          </a:p>
        </p:txBody>
      </p:sp>
      <p:sp>
        <p:nvSpPr>
          <p:cNvPr id="575" name="Google Shape;575;g2fe97a5364d_0_40"/>
          <p:cNvSpPr/>
          <p:nvPr/>
        </p:nvSpPr>
        <p:spPr>
          <a:xfrm>
            <a:off x="1328900" y="1446688"/>
            <a:ext cx="1641600" cy="1622100"/>
          </a:xfrm>
          <a:prstGeom prst="ellipse">
            <a:avLst/>
          </a:prstGeom>
          <a:solidFill>
            <a:srgbClr val="45BED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576" name="Google Shape;576;g2fe97a5364d_0_40"/>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577" name="Google Shape;577;g2fe97a5364d_0_40"/>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578" name="Google Shape;578;g2fe97a5364d_0_40"/>
          <p:cNvSpPr txBox="1"/>
          <p:nvPr/>
        </p:nvSpPr>
        <p:spPr>
          <a:xfrm>
            <a:off x="65900" y="1671450"/>
            <a:ext cx="2904600" cy="1468800"/>
          </a:xfrm>
          <a:prstGeom prst="rect">
            <a:avLst/>
          </a:prstGeom>
          <a:noFill/>
          <a:ln>
            <a:noFill/>
          </a:ln>
        </p:spPr>
        <p:txBody>
          <a:bodyPr anchorCtr="0" anchor="t" bIns="91425" lIns="91425" spcFirstLastPara="1" rIns="91425" wrap="square" tIns="91425">
            <a:spAutoFit/>
          </a:bodyPr>
          <a:lstStyle/>
          <a:p>
            <a:pPr indent="0" lvl="0" marL="0" marR="38100" rtl="0" algn="l">
              <a:lnSpc>
                <a:spcPct val="128571"/>
              </a:lnSpc>
              <a:spcBef>
                <a:spcPts val="0"/>
              </a:spcBef>
              <a:spcAft>
                <a:spcPts val="0"/>
              </a:spcAft>
              <a:buClr>
                <a:schemeClr val="dk1"/>
              </a:buClr>
              <a:buSzPts val="1100"/>
              <a:buFont typeface="Arial"/>
              <a:buNone/>
            </a:pPr>
            <a:r>
              <a:rPr b="1" lang="el-GR" sz="2000">
                <a:solidFill>
                  <a:srgbClr val="004993"/>
                </a:solidFill>
                <a:latin typeface="Open Sans"/>
                <a:ea typeface="Open Sans"/>
                <a:cs typeface="Open Sans"/>
                <a:sym typeface="Open Sans"/>
              </a:rPr>
              <a:t> Οφέλη Ανοιχτής</a:t>
            </a:r>
            <a:r>
              <a:rPr b="1" lang="el-GR" sz="2000">
                <a:solidFill>
                  <a:srgbClr val="004993"/>
                </a:solidFill>
                <a:latin typeface="Open Sans"/>
                <a:ea typeface="Open Sans"/>
                <a:cs typeface="Open Sans"/>
                <a:sym typeface="Open Sans"/>
              </a:rPr>
              <a:t> Εκπαίδευσης για</a:t>
            </a:r>
            <a:endParaRPr b="1" i="0" sz="2300" u="none" cap="none" strike="noStrike">
              <a:solidFill>
                <a:srgbClr val="004993"/>
              </a:solidFill>
              <a:latin typeface="Open Sans"/>
              <a:ea typeface="Open Sans"/>
              <a:cs typeface="Open Sans"/>
              <a:sym typeface="Open Sans"/>
            </a:endParaRPr>
          </a:p>
          <a:p>
            <a:pPr indent="0" lvl="0" marL="0" rtl="0" algn="l">
              <a:lnSpc>
                <a:spcPct val="80000"/>
              </a:lnSpc>
              <a:spcBef>
                <a:spcPts val="0"/>
              </a:spcBef>
              <a:spcAft>
                <a:spcPts val="0"/>
              </a:spcAft>
              <a:buClr>
                <a:schemeClr val="dk1"/>
              </a:buClr>
              <a:buSzPts val="2800"/>
              <a:buFont typeface="Arial"/>
              <a:buNone/>
            </a:pPr>
            <a:r>
              <a:rPr b="1" lang="el-GR" sz="2000">
                <a:solidFill>
                  <a:srgbClr val="FFDE59"/>
                </a:solidFill>
                <a:latin typeface="Open Sans"/>
                <a:ea typeface="Open Sans"/>
                <a:cs typeface="Open Sans"/>
                <a:sym typeface="Open Sans"/>
              </a:rPr>
              <a:t>Βιβλιοθηκονόμους</a:t>
            </a:r>
            <a:endParaRPr b="1" sz="2000">
              <a:solidFill>
                <a:srgbClr val="FFDE59"/>
              </a:solidFill>
              <a:latin typeface="Open Sans"/>
              <a:ea typeface="Open Sans"/>
              <a:cs typeface="Open Sans"/>
              <a:sym typeface="Open Sans"/>
            </a:endParaRPr>
          </a:p>
          <a:p>
            <a:pPr indent="0" lvl="0" marL="0" rtl="0" algn="l">
              <a:lnSpc>
                <a:spcPct val="80000"/>
              </a:lnSpc>
              <a:spcBef>
                <a:spcPts val="0"/>
              </a:spcBef>
              <a:spcAft>
                <a:spcPts val="0"/>
              </a:spcAft>
              <a:buClr>
                <a:schemeClr val="dk1"/>
              </a:buClr>
              <a:buSzPts val="2800"/>
              <a:buFont typeface="Arial"/>
              <a:buNone/>
            </a:pPr>
            <a:r>
              <a:t/>
            </a:r>
            <a:endParaRPr b="1" sz="2000">
              <a:solidFill>
                <a:schemeClr val="lt1"/>
              </a:solidFill>
              <a:latin typeface="Open Sans"/>
              <a:ea typeface="Open Sans"/>
              <a:cs typeface="Open Sans"/>
              <a:sym typeface="Open Sans"/>
            </a:endParaRPr>
          </a:p>
        </p:txBody>
      </p:sp>
    </p:spTree>
  </p:cSld>
  <p:clrMapOvr>
    <a:masterClrMapping/>
  </p:clrMapOvr>
</p:sld>
</file>

<file path=ppt/slides/slide4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4993"/>
        </a:solidFill>
      </p:bgPr>
    </p:bg>
    <p:spTree>
      <p:nvGrpSpPr>
        <p:cNvPr id="582" name="Shape 582"/>
        <p:cNvGrpSpPr/>
        <p:nvPr/>
      </p:nvGrpSpPr>
      <p:grpSpPr>
        <a:xfrm>
          <a:off x="0" y="0"/>
          <a:ext cx="0" cy="0"/>
          <a:chOff x="0" y="0"/>
          <a:chExt cx="0" cy="0"/>
        </a:xfrm>
      </p:grpSpPr>
      <p:sp>
        <p:nvSpPr>
          <p:cNvPr id="583" name="Google Shape;583;g2fe97a5364d_0_50"/>
          <p:cNvSpPr/>
          <p:nvPr/>
        </p:nvSpPr>
        <p:spPr>
          <a:xfrm>
            <a:off x="0" y="-51450"/>
            <a:ext cx="2195400" cy="4578000"/>
          </a:xfrm>
          <a:prstGeom prst="rect">
            <a:avLst/>
          </a:prstGeom>
          <a:solidFill>
            <a:srgbClr val="45BED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4" name="Google Shape;584;g2fe97a5364d_0_50"/>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5" name="Google Shape;585;g2fe97a5364d_0_50"/>
          <p:cNvSpPr txBox="1"/>
          <p:nvPr/>
        </p:nvSpPr>
        <p:spPr>
          <a:xfrm>
            <a:off x="3088550" y="69550"/>
            <a:ext cx="5937600" cy="4376400"/>
          </a:xfrm>
          <a:prstGeom prst="rect">
            <a:avLst/>
          </a:prstGeom>
          <a:noFill/>
          <a:ln>
            <a:noFill/>
          </a:ln>
        </p:spPr>
        <p:txBody>
          <a:bodyPr anchorCtr="0" anchor="t" bIns="91425" lIns="91425" spcFirstLastPara="1" rIns="91425" wrap="square" tIns="91425">
            <a:spAutoFit/>
          </a:bodyPr>
          <a:lstStyle/>
          <a:p>
            <a:pPr indent="0" lvl="0" marL="0" rtl="0" algn="l">
              <a:spcBef>
                <a:spcPts val="1000"/>
              </a:spcBef>
              <a:spcAft>
                <a:spcPts val="0"/>
              </a:spcAft>
              <a:buClr>
                <a:schemeClr val="dk1"/>
              </a:buClr>
              <a:buSzPts val="1100"/>
              <a:buFont typeface="Arial"/>
              <a:buNone/>
            </a:pPr>
            <a:r>
              <a:rPr b="1" lang="el-GR" sz="2200">
                <a:solidFill>
                  <a:srgbClr val="B9E9F6"/>
                </a:solidFill>
                <a:latin typeface="Open Sans"/>
                <a:ea typeface="Open Sans"/>
                <a:cs typeface="Open Sans"/>
                <a:sym typeface="Open Sans"/>
              </a:rPr>
              <a:t>Μειώνουν το κόστος: </a:t>
            </a:r>
            <a:endParaRPr b="1" sz="2200">
              <a:solidFill>
                <a:srgbClr val="B9E9F6"/>
              </a:solidFill>
              <a:latin typeface="Open Sans"/>
              <a:ea typeface="Open Sans"/>
              <a:cs typeface="Open Sans"/>
              <a:sym typeface="Open Sans"/>
            </a:endParaRPr>
          </a:p>
          <a:p>
            <a:pPr indent="0" lvl="0" marL="0" rtl="0" algn="l">
              <a:spcBef>
                <a:spcPts val="1000"/>
              </a:spcBef>
              <a:spcAft>
                <a:spcPts val="0"/>
              </a:spcAft>
              <a:buClr>
                <a:schemeClr val="dk1"/>
              </a:buClr>
              <a:buSzPts val="1100"/>
              <a:buFont typeface="Arial"/>
              <a:buNone/>
            </a:pPr>
            <a:r>
              <a:rPr lang="el-GR" sz="2200">
                <a:solidFill>
                  <a:srgbClr val="B9E9F6"/>
                </a:solidFill>
                <a:latin typeface="Open Sans"/>
                <a:ea typeface="Open Sans"/>
                <a:cs typeface="Open Sans"/>
                <a:sym typeface="Open Sans"/>
              </a:rPr>
              <a:t>Μειώνουν το κόστος από την αγορά ακριβών και περιοριστικών αδειών για εμπορικές εκδόσεις εξοικονομώντας για τους προϋπολογισμούς των βιβλιοθηκών, επίσης συμβουλεύουν καθηγητές και μαθητές με εναλλακτικές λύσεις ΟΕR για τη βιβλιογραφία κάθε μαθήματος. Το όφελος αυτό συμβάλλει στην αναγκαία μετάβαση των προϋπολογισμών των βιβλιοθηκών και των πανεπιστημίων στην Ανοικτή Πρόσβαση μακροπρόθεσμα.</a:t>
            </a:r>
            <a:endParaRPr b="0" i="0" sz="2200" u="none" cap="none" strike="noStrike">
              <a:solidFill>
                <a:srgbClr val="B9E9F6"/>
              </a:solidFill>
              <a:latin typeface="Arial"/>
              <a:ea typeface="Arial"/>
              <a:cs typeface="Arial"/>
              <a:sym typeface="Arial"/>
            </a:endParaRPr>
          </a:p>
        </p:txBody>
      </p:sp>
      <p:sp>
        <p:nvSpPr>
          <p:cNvPr id="586" name="Google Shape;586;g2fe97a5364d_0_50"/>
          <p:cNvSpPr/>
          <p:nvPr/>
        </p:nvSpPr>
        <p:spPr>
          <a:xfrm>
            <a:off x="1328900" y="1446688"/>
            <a:ext cx="1641600" cy="1622100"/>
          </a:xfrm>
          <a:prstGeom prst="ellipse">
            <a:avLst/>
          </a:prstGeom>
          <a:solidFill>
            <a:srgbClr val="45BED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587" name="Google Shape;587;g2fe97a5364d_0_50"/>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588" name="Google Shape;588;g2fe97a5364d_0_50"/>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589" name="Google Shape;589;g2fe97a5364d_0_50"/>
          <p:cNvSpPr txBox="1"/>
          <p:nvPr/>
        </p:nvSpPr>
        <p:spPr>
          <a:xfrm>
            <a:off x="65900" y="1671450"/>
            <a:ext cx="2904600" cy="1468800"/>
          </a:xfrm>
          <a:prstGeom prst="rect">
            <a:avLst/>
          </a:prstGeom>
          <a:noFill/>
          <a:ln>
            <a:noFill/>
          </a:ln>
        </p:spPr>
        <p:txBody>
          <a:bodyPr anchorCtr="0" anchor="t" bIns="91425" lIns="91425" spcFirstLastPara="1" rIns="91425" wrap="square" tIns="91425">
            <a:spAutoFit/>
          </a:bodyPr>
          <a:lstStyle/>
          <a:p>
            <a:pPr indent="0" lvl="0" marL="0" marR="38100" rtl="0" algn="l">
              <a:lnSpc>
                <a:spcPct val="128571"/>
              </a:lnSpc>
              <a:spcBef>
                <a:spcPts val="0"/>
              </a:spcBef>
              <a:spcAft>
                <a:spcPts val="0"/>
              </a:spcAft>
              <a:buClr>
                <a:schemeClr val="dk1"/>
              </a:buClr>
              <a:buSzPts val="1100"/>
              <a:buFont typeface="Arial"/>
              <a:buNone/>
            </a:pPr>
            <a:r>
              <a:rPr b="1" lang="el-GR" sz="2000">
                <a:solidFill>
                  <a:srgbClr val="004993"/>
                </a:solidFill>
                <a:latin typeface="Open Sans"/>
                <a:ea typeface="Open Sans"/>
                <a:cs typeface="Open Sans"/>
                <a:sym typeface="Open Sans"/>
              </a:rPr>
              <a:t> Οφέλη Ανοιχτής</a:t>
            </a:r>
            <a:r>
              <a:rPr b="1" lang="el-GR" sz="2000">
                <a:solidFill>
                  <a:srgbClr val="004993"/>
                </a:solidFill>
                <a:latin typeface="Open Sans"/>
                <a:ea typeface="Open Sans"/>
                <a:cs typeface="Open Sans"/>
                <a:sym typeface="Open Sans"/>
              </a:rPr>
              <a:t> Εκπαίδευσης για</a:t>
            </a:r>
            <a:endParaRPr b="1" i="0" sz="2300" u="none" cap="none" strike="noStrike">
              <a:solidFill>
                <a:srgbClr val="004993"/>
              </a:solidFill>
              <a:latin typeface="Open Sans"/>
              <a:ea typeface="Open Sans"/>
              <a:cs typeface="Open Sans"/>
              <a:sym typeface="Open Sans"/>
            </a:endParaRPr>
          </a:p>
          <a:p>
            <a:pPr indent="0" lvl="0" marL="0" rtl="0" algn="l">
              <a:lnSpc>
                <a:spcPct val="80000"/>
              </a:lnSpc>
              <a:spcBef>
                <a:spcPts val="0"/>
              </a:spcBef>
              <a:spcAft>
                <a:spcPts val="0"/>
              </a:spcAft>
              <a:buClr>
                <a:schemeClr val="dk1"/>
              </a:buClr>
              <a:buSzPts val="2800"/>
              <a:buFont typeface="Arial"/>
              <a:buNone/>
            </a:pPr>
            <a:r>
              <a:rPr b="1" lang="el-GR" sz="2000">
                <a:solidFill>
                  <a:srgbClr val="FFDE59"/>
                </a:solidFill>
                <a:latin typeface="Open Sans"/>
                <a:ea typeface="Open Sans"/>
                <a:cs typeface="Open Sans"/>
                <a:sym typeface="Open Sans"/>
              </a:rPr>
              <a:t>Βιβλιοθηκονόμους</a:t>
            </a:r>
            <a:endParaRPr b="1" sz="2000">
              <a:solidFill>
                <a:srgbClr val="FFDE59"/>
              </a:solidFill>
              <a:latin typeface="Open Sans"/>
              <a:ea typeface="Open Sans"/>
              <a:cs typeface="Open Sans"/>
              <a:sym typeface="Open Sans"/>
            </a:endParaRPr>
          </a:p>
          <a:p>
            <a:pPr indent="0" lvl="0" marL="0" rtl="0" algn="l">
              <a:lnSpc>
                <a:spcPct val="80000"/>
              </a:lnSpc>
              <a:spcBef>
                <a:spcPts val="0"/>
              </a:spcBef>
              <a:spcAft>
                <a:spcPts val="0"/>
              </a:spcAft>
              <a:buClr>
                <a:schemeClr val="dk1"/>
              </a:buClr>
              <a:buSzPts val="2800"/>
              <a:buFont typeface="Arial"/>
              <a:buNone/>
            </a:pPr>
            <a:r>
              <a:t/>
            </a:r>
            <a:endParaRPr b="1" sz="2000">
              <a:solidFill>
                <a:schemeClr val="lt1"/>
              </a:solidFill>
              <a:latin typeface="Open Sans"/>
              <a:ea typeface="Open Sans"/>
              <a:cs typeface="Open Sans"/>
              <a:sym typeface="Open Sans"/>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98" name="Shape 98"/>
        <p:cNvGrpSpPr/>
        <p:nvPr/>
      </p:nvGrpSpPr>
      <p:grpSpPr>
        <a:xfrm>
          <a:off x="0" y="0"/>
          <a:ext cx="0" cy="0"/>
          <a:chOff x="0" y="0"/>
          <a:chExt cx="0" cy="0"/>
        </a:xfrm>
      </p:grpSpPr>
      <p:sp>
        <p:nvSpPr>
          <p:cNvPr id="99" name="Google Shape;99;p4"/>
          <p:cNvSpPr txBox="1"/>
          <p:nvPr/>
        </p:nvSpPr>
        <p:spPr>
          <a:xfrm>
            <a:off x="3897500" y="1214075"/>
            <a:ext cx="4798800" cy="22626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4500"/>
              <a:buFont typeface="Arial"/>
              <a:buNone/>
            </a:pPr>
            <a:r>
              <a:rPr b="1" i="0" lang="el-GR" sz="4500" u="none" cap="none" strike="noStrike">
                <a:solidFill>
                  <a:srgbClr val="004993"/>
                </a:solidFill>
                <a:latin typeface="Open Sans"/>
                <a:ea typeface="Open Sans"/>
                <a:cs typeface="Open Sans"/>
                <a:sym typeface="Open Sans"/>
              </a:rPr>
              <a:t>Τι είναι οι ανοικτές άδειες;</a:t>
            </a:r>
            <a:endParaRPr b="1" i="0" sz="4600" u="none" cap="none" strike="noStrike">
              <a:solidFill>
                <a:srgbClr val="004993"/>
              </a:solidFill>
              <a:latin typeface="Open Sans"/>
              <a:ea typeface="Open Sans"/>
              <a:cs typeface="Open Sans"/>
              <a:sym typeface="Open Sans"/>
            </a:endParaRPr>
          </a:p>
        </p:txBody>
      </p:sp>
      <p:sp>
        <p:nvSpPr>
          <p:cNvPr id="100" name="Google Shape;100;p4"/>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101" name="Google Shape;101;p4"/>
          <p:cNvPicPr preferRelativeResize="0"/>
          <p:nvPr/>
        </p:nvPicPr>
        <p:blipFill rotWithShape="1">
          <a:blip r:embed="rId3">
            <a:alphaModFix/>
          </a:blip>
          <a:srcRect b="0" l="0" r="0" t="0"/>
          <a:stretch/>
        </p:blipFill>
        <p:spPr>
          <a:xfrm>
            <a:off x="817575" y="1370375"/>
            <a:ext cx="2568609" cy="1950000"/>
          </a:xfrm>
          <a:prstGeom prst="rect">
            <a:avLst/>
          </a:prstGeom>
          <a:noFill/>
          <a:ln>
            <a:noFill/>
          </a:ln>
        </p:spPr>
      </p:pic>
      <p:sp>
        <p:nvSpPr>
          <p:cNvPr id="102" name="Google Shape;102;p4"/>
          <p:cNvSpPr txBox="1"/>
          <p:nvPr/>
        </p:nvSpPr>
        <p:spPr>
          <a:xfrm>
            <a:off x="1316037" y="1575312"/>
            <a:ext cx="3934800" cy="1031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200"/>
              <a:buFont typeface="Arial"/>
              <a:buNone/>
            </a:pPr>
            <a:r>
              <a:rPr b="1" i="0" lang="el-GR" sz="3200" u="none" cap="none" strike="noStrike">
                <a:solidFill>
                  <a:srgbClr val="FFFFFF"/>
                </a:solidFill>
                <a:latin typeface="Open Sans"/>
                <a:ea typeface="Open Sans"/>
                <a:cs typeface="Open Sans"/>
                <a:sym typeface="Open Sans"/>
              </a:rPr>
              <a:t>OER</a:t>
            </a:r>
            <a:endParaRPr b="1" i="0" sz="3200" u="none" cap="none" strike="noStrike">
              <a:solidFill>
                <a:srgbClr val="FFFFFF"/>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300"/>
              <a:buFont typeface="Arial"/>
              <a:buNone/>
            </a:pPr>
            <a:r>
              <a:rPr b="0" i="0" lang="el-GR" sz="2300" u="none" cap="none" strike="noStrike">
                <a:solidFill>
                  <a:srgbClr val="FFFFFF"/>
                </a:solidFill>
                <a:latin typeface="Open Sans"/>
                <a:ea typeface="Open Sans"/>
                <a:cs typeface="Open Sans"/>
                <a:sym typeface="Open Sans"/>
              </a:rPr>
              <a:t>BASIC</a:t>
            </a:r>
            <a:endParaRPr b="0" i="0" sz="2300" u="none" cap="none" strike="noStrike">
              <a:solidFill>
                <a:srgbClr val="FFFFFF"/>
              </a:solidFill>
              <a:latin typeface="Open Sans"/>
              <a:ea typeface="Open Sans"/>
              <a:cs typeface="Open Sans"/>
              <a:sym typeface="Open Sans"/>
            </a:endParaRPr>
          </a:p>
        </p:txBody>
      </p:sp>
      <p:pic>
        <p:nvPicPr>
          <p:cNvPr id="103" name="Google Shape;103;p4"/>
          <p:cNvPicPr preferRelativeResize="0"/>
          <p:nvPr/>
        </p:nvPicPr>
        <p:blipFill rotWithShape="1">
          <a:blip r:embed="rId4">
            <a:alphaModFix/>
          </a:blip>
          <a:srcRect b="0" l="0" r="0" t="0"/>
          <a:stretch/>
        </p:blipFill>
        <p:spPr>
          <a:xfrm>
            <a:off x="192049" y="4663549"/>
            <a:ext cx="979725" cy="342800"/>
          </a:xfrm>
          <a:prstGeom prst="rect">
            <a:avLst/>
          </a:prstGeom>
          <a:noFill/>
          <a:ln>
            <a:noFill/>
          </a:ln>
        </p:spPr>
      </p:pic>
      <p:cxnSp>
        <p:nvCxnSpPr>
          <p:cNvPr id="104" name="Google Shape;104;p4"/>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spTree>
  </p:cSld>
  <p:clrMapOvr>
    <a:masterClrMapping/>
  </p:clrMapOvr>
</p:sld>
</file>

<file path=ppt/slides/slide5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4993"/>
        </a:solidFill>
      </p:bgPr>
    </p:bg>
    <p:spTree>
      <p:nvGrpSpPr>
        <p:cNvPr id="593" name="Shape 593"/>
        <p:cNvGrpSpPr/>
        <p:nvPr/>
      </p:nvGrpSpPr>
      <p:grpSpPr>
        <a:xfrm>
          <a:off x="0" y="0"/>
          <a:ext cx="0" cy="0"/>
          <a:chOff x="0" y="0"/>
          <a:chExt cx="0" cy="0"/>
        </a:xfrm>
      </p:grpSpPr>
      <p:sp>
        <p:nvSpPr>
          <p:cNvPr id="594" name="Google Shape;594;g2fe97a5364d_0_60"/>
          <p:cNvSpPr txBox="1"/>
          <p:nvPr/>
        </p:nvSpPr>
        <p:spPr>
          <a:xfrm>
            <a:off x="3112625" y="-56300"/>
            <a:ext cx="6031500" cy="46281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1000"/>
              </a:spcBef>
              <a:spcAft>
                <a:spcPts val="0"/>
              </a:spcAft>
              <a:buClr>
                <a:schemeClr val="dk1"/>
              </a:buClr>
              <a:buSzPts val="1100"/>
              <a:buFont typeface="Arial"/>
              <a:buNone/>
            </a:pPr>
            <a:r>
              <a:rPr b="1" lang="el-GR" sz="1700">
                <a:solidFill>
                  <a:srgbClr val="B9E9F6"/>
                </a:solidFill>
                <a:latin typeface="Open Sans"/>
                <a:ea typeface="Open Sans"/>
                <a:cs typeface="Open Sans"/>
                <a:sym typeface="Open Sans"/>
              </a:rPr>
              <a:t>Προσελκύυον νέους βιβλιοθηκονόμους στο επάγγελμα: </a:t>
            </a:r>
            <a:r>
              <a:rPr lang="el-GR" sz="1700">
                <a:solidFill>
                  <a:srgbClr val="B9E9F6"/>
                </a:solidFill>
                <a:latin typeface="Open Sans"/>
                <a:ea typeface="Open Sans"/>
                <a:cs typeface="Open Sans"/>
                <a:sym typeface="Open Sans"/>
              </a:rPr>
              <a:t>Η ισχυρή σύνδεση μεταξύ της Ανοικτής Εκπαίδευσης και της κοινωνικής δικαιοσύνης καθιστά τη βιβλιοθηκονομία ελκυστική επιλογή σταδιοδρομίας για τους νέους επαγγελματίες και τις νέες σειρές βιβλιοθηκονόμων.</a:t>
            </a:r>
            <a:endParaRPr sz="1700">
              <a:solidFill>
                <a:srgbClr val="B9E9F6"/>
              </a:solidFill>
              <a:latin typeface="Open Sans"/>
              <a:ea typeface="Open Sans"/>
              <a:cs typeface="Open Sans"/>
              <a:sym typeface="Open Sans"/>
            </a:endParaRPr>
          </a:p>
          <a:p>
            <a:pPr indent="0" lvl="0" marL="0" marR="0" rtl="0" algn="l">
              <a:lnSpc>
                <a:spcPct val="100000"/>
              </a:lnSpc>
              <a:spcBef>
                <a:spcPts val="1000"/>
              </a:spcBef>
              <a:spcAft>
                <a:spcPts val="0"/>
              </a:spcAft>
              <a:buClr>
                <a:schemeClr val="dk1"/>
              </a:buClr>
              <a:buSzPts val="1100"/>
              <a:buFont typeface="Arial"/>
              <a:buNone/>
            </a:pPr>
            <a:r>
              <a:rPr b="1" lang="el-GR" sz="1700">
                <a:solidFill>
                  <a:srgbClr val="B9E9F6"/>
                </a:solidFill>
                <a:latin typeface="Open Sans"/>
                <a:ea typeface="Open Sans"/>
                <a:cs typeface="Open Sans"/>
                <a:sym typeface="Open Sans"/>
              </a:rPr>
              <a:t>Επεκτείνουν την αναγνώριση: </a:t>
            </a:r>
            <a:r>
              <a:rPr lang="el-GR" sz="1700">
                <a:solidFill>
                  <a:srgbClr val="B9E9F6"/>
                </a:solidFill>
                <a:latin typeface="Open Sans"/>
                <a:ea typeface="Open Sans"/>
                <a:cs typeface="Open Sans"/>
                <a:sym typeface="Open Sans"/>
              </a:rPr>
              <a:t>Οι δημιουργοί και οι φορείς υλοποίησης των ΑΕΠ αποκτούν φήμη παγκοσμίως για το έργο τους που υποστηρίζουν την ανοικτότητα και άλλες οικουμενικές αξίες. Ο ήδη πολύτιμος ρόλος των βιβλιοθηκονόμων/ειδικών της πληροφόρησης ως επιμελητών εκπαιδευτικού υλικού γίνεται ακόμη πιο σημαντικός με την ΑΕ.</a:t>
            </a:r>
            <a:endParaRPr sz="1700">
              <a:solidFill>
                <a:srgbClr val="B9E9F6"/>
              </a:solidFill>
              <a:latin typeface="Open Sans"/>
              <a:ea typeface="Open Sans"/>
              <a:cs typeface="Open Sans"/>
              <a:sym typeface="Open Sans"/>
            </a:endParaRPr>
          </a:p>
          <a:p>
            <a:pPr indent="0" lvl="0" marL="0" rtl="0" algn="l">
              <a:spcBef>
                <a:spcPts val="1000"/>
              </a:spcBef>
              <a:spcAft>
                <a:spcPts val="0"/>
              </a:spcAft>
              <a:buClr>
                <a:schemeClr val="dk1"/>
              </a:buClr>
              <a:buSzPts val="1100"/>
              <a:buFont typeface="Arial"/>
              <a:buNone/>
            </a:pPr>
            <a:r>
              <a:rPr b="1" lang="el-GR" sz="1700">
                <a:solidFill>
                  <a:srgbClr val="B9E9F6"/>
                </a:solidFill>
                <a:latin typeface="Open Sans"/>
                <a:ea typeface="Open Sans"/>
                <a:cs typeface="Open Sans"/>
                <a:sym typeface="Open Sans"/>
              </a:rPr>
              <a:t>Αυξάνουν τον αντίκτυπο και την εμβέλεια: </a:t>
            </a:r>
            <a:r>
              <a:rPr lang="el-GR" sz="1700">
                <a:solidFill>
                  <a:srgbClr val="B9E9F6"/>
                </a:solidFill>
                <a:latin typeface="Open Sans"/>
                <a:ea typeface="Open Sans"/>
                <a:cs typeface="Open Sans"/>
                <a:sym typeface="Open Sans"/>
              </a:rPr>
              <a:t>Βοηθούν στην επέκταση και την εμβέλεια του ρόλου των βιβλιοθηκονόμων πέρα από το ίδρυμά τους.</a:t>
            </a:r>
            <a:endParaRPr b="0" i="0" sz="1800" u="none" cap="none" strike="noStrike">
              <a:solidFill>
                <a:srgbClr val="B9E9F6"/>
              </a:solidFill>
              <a:latin typeface="Open Sans"/>
              <a:ea typeface="Open Sans"/>
              <a:cs typeface="Open Sans"/>
              <a:sym typeface="Open Sans"/>
            </a:endParaRPr>
          </a:p>
        </p:txBody>
      </p:sp>
      <p:sp>
        <p:nvSpPr>
          <p:cNvPr id="595" name="Google Shape;595;g2fe97a5364d_0_60"/>
          <p:cNvSpPr/>
          <p:nvPr/>
        </p:nvSpPr>
        <p:spPr>
          <a:xfrm>
            <a:off x="0" y="-51450"/>
            <a:ext cx="2195400" cy="4578000"/>
          </a:xfrm>
          <a:prstGeom prst="rect">
            <a:avLst/>
          </a:prstGeom>
          <a:solidFill>
            <a:srgbClr val="45BED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6" name="Google Shape;596;g2fe97a5364d_0_60"/>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7" name="Google Shape;597;g2fe97a5364d_0_60"/>
          <p:cNvSpPr/>
          <p:nvPr/>
        </p:nvSpPr>
        <p:spPr>
          <a:xfrm>
            <a:off x="1328900" y="1446688"/>
            <a:ext cx="1641600" cy="1622100"/>
          </a:xfrm>
          <a:prstGeom prst="ellipse">
            <a:avLst/>
          </a:prstGeom>
          <a:solidFill>
            <a:srgbClr val="45BED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598" name="Google Shape;598;g2fe97a5364d_0_60"/>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599" name="Google Shape;599;g2fe97a5364d_0_60"/>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600" name="Google Shape;600;g2fe97a5364d_0_60"/>
          <p:cNvSpPr txBox="1"/>
          <p:nvPr/>
        </p:nvSpPr>
        <p:spPr>
          <a:xfrm>
            <a:off x="65900" y="1671450"/>
            <a:ext cx="2904600" cy="1468800"/>
          </a:xfrm>
          <a:prstGeom prst="rect">
            <a:avLst/>
          </a:prstGeom>
          <a:noFill/>
          <a:ln>
            <a:noFill/>
          </a:ln>
        </p:spPr>
        <p:txBody>
          <a:bodyPr anchorCtr="0" anchor="t" bIns="91425" lIns="91425" spcFirstLastPara="1" rIns="91425" wrap="square" tIns="91425">
            <a:spAutoFit/>
          </a:bodyPr>
          <a:lstStyle/>
          <a:p>
            <a:pPr indent="0" lvl="0" marL="0" marR="38100" rtl="0" algn="l">
              <a:lnSpc>
                <a:spcPct val="128571"/>
              </a:lnSpc>
              <a:spcBef>
                <a:spcPts val="0"/>
              </a:spcBef>
              <a:spcAft>
                <a:spcPts val="0"/>
              </a:spcAft>
              <a:buClr>
                <a:schemeClr val="dk1"/>
              </a:buClr>
              <a:buSzPts val="1100"/>
              <a:buFont typeface="Arial"/>
              <a:buNone/>
            </a:pPr>
            <a:r>
              <a:rPr b="1" lang="el-GR" sz="2000">
                <a:solidFill>
                  <a:srgbClr val="004993"/>
                </a:solidFill>
                <a:latin typeface="Open Sans"/>
                <a:ea typeface="Open Sans"/>
                <a:cs typeface="Open Sans"/>
                <a:sym typeface="Open Sans"/>
              </a:rPr>
              <a:t> Οφέλη Ανοιχτής</a:t>
            </a:r>
            <a:r>
              <a:rPr b="1" lang="el-GR" sz="2000">
                <a:solidFill>
                  <a:srgbClr val="004993"/>
                </a:solidFill>
                <a:latin typeface="Open Sans"/>
                <a:ea typeface="Open Sans"/>
                <a:cs typeface="Open Sans"/>
                <a:sym typeface="Open Sans"/>
              </a:rPr>
              <a:t> Εκπαίδευσης για</a:t>
            </a:r>
            <a:endParaRPr b="1" i="0" sz="2300" u="none" cap="none" strike="noStrike">
              <a:solidFill>
                <a:srgbClr val="004993"/>
              </a:solidFill>
              <a:latin typeface="Open Sans"/>
              <a:ea typeface="Open Sans"/>
              <a:cs typeface="Open Sans"/>
              <a:sym typeface="Open Sans"/>
            </a:endParaRPr>
          </a:p>
          <a:p>
            <a:pPr indent="0" lvl="0" marL="0" rtl="0" algn="l">
              <a:lnSpc>
                <a:spcPct val="80000"/>
              </a:lnSpc>
              <a:spcBef>
                <a:spcPts val="0"/>
              </a:spcBef>
              <a:spcAft>
                <a:spcPts val="0"/>
              </a:spcAft>
              <a:buClr>
                <a:schemeClr val="dk1"/>
              </a:buClr>
              <a:buSzPts val="2800"/>
              <a:buFont typeface="Arial"/>
              <a:buNone/>
            </a:pPr>
            <a:r>
              <a:rPr b="1" lang="el-GR" sz="2000">
                <a:solidFill>
                  <a:srgbClr val="FFDE59"/>
                </a:solidFill>
                <a:latin typeface="Open Sans"/>
                <a:ea typeface="Open Sans"/>
                <a:cs typeface="Open Sans"/>
                <a:sym typeface="Open Sans"/>
              </a:rPr>
              <a:t>Βιβλιοθηκονόμους</a:t>
            </a:r>
            <a:endParaRPr b="1" sz="2000">
              <a:solidFill>
                <a:srgbClr val="FFDE59"/>
              </a:solidFill>
              <a:latin typeface="Open Sans"/>
              <a:ea typeface="Open Sans"/>
              <a:cs typeface="Open Sans"/>
              <a:sym typeface="Open Sans"/>
            </a:endParaRPr>
          </a:p>
          <a:p>
            <a:pPr indent="0" lvl="0" marL="0" rtl="0" algn="l">
              <a:lnSpc>
                <a:spcPct val="80000"/>
              </a:lnSpc>
              <a:spcBef>
                <a:spcPts val="0"/>
              </a:spcBef>
              <a:spcAft>
                <a:spcPts val="0"/>
              </a:spcAft>
              <a:buClr>
                <a:schemeClr val="dk1"/>
              </a:buClr>
              <a:buSzPts val="2800"/>
              <a:buFont typeface="Arial"/>
              <a:buNone/>
            </a:pPr>
            <a:r>
              <a:t/>
            </a:r>
            <a:endParaRPr b="1" sz="2000">
              <a:solidFill>
                <a:schemeClr val="lt1"/>
              </a:solidFill>
              <a:latin typeface="Open Sans"/>
              <a:ea typeface="Open Sans"/>
              <a:cs typeface="Open Sans"/>
              <a:sym typeface="Open Sans"/>
            </a:endParaRPr>
          </a:p>
        </p:txBody>
      </p:sp>
    </p:spTree>
  </p:cSld>
  <p:clrMapOvr>
    <a:masterClrMapping/>
  </p:clrMapOvr>
</p:sld>
</file>

<file path=ppt/slides/slide5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4993"/>
        </a:solidFill>
      </p:bgPr>
    </p:bg>
    <p:spTree>
      <p:nvGrpSpPr>
        <p:cNvPr id="604" name="Shape 604"/>
        <p:cNvGrpSpPr/>
        <p:nvPr/>
      </p:nvGrpSpPr>
      <p:grpSpPr>
        <a:xfrm>
          <a:off x="0" y="0"/>
          <a:ext cx="0" cy="0"/>
          <a:chOff x="0" y="0"/>
          <a:chExt cx="0" cy="0"/>
        </a:xfrm>
      </p:grpSpPr>
      <p:sp>
        <p:nvSpPr>
          <p:cNvPr id="605" name="Google Shape;605;g2fe97a5364d_0_70"/>
          <p:cNvSpPr/>
          <p:nvPr/>
        </p:nvSpPr>
        <p:spPr>
          <a:xfrm>
            <a:off x="0" y="-51450"/>
            <a:ext cx="2195400" cy="4578000"/>
          </a:xfrm>
          <a:prstGeom prst="rect">
            <a:avLst/>
          </a:prstGeom>
          <a:solidFill>
            <a:srgbClr val="45BED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06" name="Google Shape;606;g2fe97a5364d_0_70"/>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07" name="Google Shape;607;g2fe97a5364d_0_70"/>
          <p:cNvSpPr/>
          <p:nvPr/>
        </p:nvSpPr>
        <p:spPr>
          <a:xfrm>
            <a:off x="1328900" y="1446688"/>
            <a:ext cx="1641600" cy="1622100"/>
          </a:xfrm>
          <a:prstGeom prst="ellipse">
            <a:avLst/>
          </a:prstGeom>
          <a:solidFill>
            <a:srgbClr val="45BED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608" name="Google Shape;608;g2fe97a5364d_0_70"/>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609" name="Google Shape;609;g2fe97a5364d_0_70"/>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610" name="Google Shape;610;g2fe97a5364d_0_70"/>
          <p:cNvSpPr txBox="1"/>
          <p:nvPr/>
        </p:nvSpPr>
        <p:spPr>
          <a:xfrm>
            <a:off x="3046700" y="74650"/>
            <a:ext cx="6064500" cy="4366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1000"/>
              </a:spcBef>
              <a:spcAft>
                <a:spcPts val="0"/>
              </a:spcAft>
              <a:buNone/>
            </a:pPr>
            <a:r>
              <a:rPr b="1" lang="el-GR" sz="1700">
                <a:solidFill>
                  <a:srgbClr val="B9E9F6"/>
                </a:solidFill>
                <a:latin typeface="Open Sans"/>
                <a:ea typeface="Open Sans"/>
                <a:cs typeface="Open Sans"/>
                <a:sym typeface="Open Sans"/>
              </a:rPr>
              <a:t>Συμβάλουν στην επίτευξη των ΣBΑ:</a:t>
            </a:r>
            <a:r>
              <a:rPr lang="el-GR" sz="1700">
                <a:solidFill>
                  <a:srgbClr val="B9E9F6"/>
                </a:solidFill>
                <a:latin typeface="Open Sans"/>
                <a:ea typeface="Open Sans"/>
                <a:cs typeface="Open Sans"/>
                <a:sym typeface="Open Sans"/>
              </a:rPr>
              <a:t> Βοηθούν ώστε να γίνει πιο συγκεκριμένη και μετρήσιμη η επίτευξη των ΣΒΑ.</a:t>
            </a:r>
            <a:endParaRPr sz="1700">
              <a:solidFill>
                <a:srgbClr val="B9E9F6"/>
              </a:solidFill>
              <a:latin typeface="Open Sans"/>
              <a:ea typeface="Open Sans"/>
              <a:cs typeface="Open Sans"/>
              <a:sym typeface="Open Sans"/>
            </a:endParaRPr>
          </a:p>
          <a:p>
            <a:pPr indent="0" lvl="0" marL="0" marR="0" rtl="0" algn="l">
              <a:lnSpc>
                <a:spcPct val="100000"/>
              </a:lnSpc>
              <a:spcBef>
                <a:spcPts val="1000"/>
              </a:spcBef>
              <a:spcAft>
                <a:spcPts val="0"/>
              </a:spcAft>
              <a:buNone/>
            </a:pPr>
            <a:r>
              <a:rPr b="1" lang="el-GR" sz="1700">
                <a:solidFill>
                  <a:srgbClr val="B9E9F6"/>
                </a:solidFill>
                <a:latin typeface="Open Sans"/>
                <a:ea typeface="Open Sans"/>
                <a:cs typeface="Open Sans"/>
                <a:sym typeface="Open Sans"/>
              </a:rPr>
              <a:t>Ευθυγραμμίζονται με τη στρατηγική Ισοτιμίας, Διαφορετικότητας και Συμπερίληψης (ΙΔΣ): </a:t>
            </a:r>
            <a:r>
              <a:rPr lang="el-GR" sz="1700">
                <a:solidFill>
                  <a:srgbClr val="B9E9F6"/>
                </a:solidFill>
                <a:latin typeface="Open Sans"/>
                <a:ea typeface="Open Sans"/>
                <a:cs typeface="Open Sans"/>
                <a:sym typeface="Open Sans"/>
              </a:rPr>
              <a:t>Οι βιβλιοθηκονόμοι χρησιμοποιούν την Ανοικτή Εκπαίδευση ως στρατηγικό εργαλείο για την προώθηση των στόχων της ισοτιμίας, της ποικιλομορφίας και της συμπερίληψης, διασφαλίζοντας ότι οι μαθησιακοί χώροι είναι προσβάσιμοι για όλους και χωρίς αποκλεισμούς.</a:t>
            </a:r>
            <a:endParaRPr sz="1700">
              <a:solidFill>
                <a:srgbClr val="B9E9F6"/>
              </a:solidFill>
              <a:latin typeface="Open Sans"/>
              <a:ea typeface="Open Sans"/>
              <a:cs typeface="Open Sans"/>
              <a:sym typeface="Open Sans"/>
            </a:endParaRPr>
          </a:p>
          <a:p>
            <a:pPr indent="0" lvl="0" marL="0" marR="0" rtl="0" algn="l">
              <a:lnSpc>
                <a:spcPct val="100000"/>
              </a:lnSpc>
              <a:spcBef>
                <a:spcPts val="1000"/>
              </a:spcBef>
              <a:spcAft>
                <a:spcPts val="0"/>
              </a:spcAft>
              <a:buNone/>
            </a:pPr>
            <a:r>
              <a:rPr b="1" lang="el-GR" sz="1700">
                <a:solidFill>
                  <a:srgbClr val="B9E9F6"/>
                </a:solidFill>
                <a:latin typeface="Open Sans"/>
                <a:ea typeface="Open Sans"/>
                <a:cs typeface="Open Sans"/>
                <a:sym typeface="Open Sans"/>
              </a:rPr>
              <a:t>Υποστηρίζουν και υποστηρίζονται από τους συναδέλφους: </a:t>
            </a:r>
            <a:r>
              <a:rPr lang="el-GR" sz="1700">
                <a:solidFill>
                  <a:srgbClr val="B9E9F6"/>
                </a:solidFill>
                <a:latin typeface="Open Sans"/>
                <a:ea typeface="Open Sans"/>
                <a:cs typeface="Open Sans"/>
                <a:sym typeface="Open Sans"/>
              </a:rPr>
              <a:t>Οι βιβλιοθηκονόμοι καλλιεργούν τη δια βίου μάθηση παρέχοντας ποικίλες εκπαιδευτικές ευκαιρίες και προωθώντας την αμοιβαία υποστήριξη μέσα στις κοινότητές τους.</a:t>
            </a:r>
            <a:endParaRPr sz="1900">
              <a:solidFill>
                <a:srgbClr val="B9E9F6"/>
              </a:solidFill>
              <a:latin typeface="Open Sans"/>
              <a:ea typeface="Open Sans"/>
              <a:cs typeface="Open Sans"/>
              <a:sym typeface="Open Sans"/>
            </a:endParaRPr>
          </a:p>
        </p:txBody>
      </p:sp>
      <p:sp>
        <p:nvSpPr>
          <p:cNvPr id="611" name="Google Shape;611;g2fe97a5364d_0_70"/>
          <p:cNvSpPr txBox="1"/>
          <p:nvPr/>
        </p:nvSpPr>
        <p:spPr>
          <a:xfrm>
            <a:off x="65900" y="1671450"/>
            <a:ext cx="2904600" cy="1468800"/>
          </a:xfrm>
          <a:prstGeom prst="rect">
            <a:avLst/>
          </a:prstGeom>
          <a:noFill/>
          <a:ln>
            <a:noFill/>
          </a:ln>
        </p:spPr>
        <p:txBody>
          <a:bodyPr anchorCtr="0" anchor="t" bIns="91425" lIns="91425" spcFirstLastPara="1" rIns="91425" wrap="square" tIns="91425">
            <a:spAutoFit/>
          </a:bodyPr>
          <a:lstStyle/>
          <a:p>
            <a:pPr indent="0" lvl="0" marL="0" marR="38100" rtl="0" algn="l">
              <a:lnSpc>
                <a:spcPct val="128571"/>
              </a:lnSpc>
              <a:spcBef>
                <a:spcPts val="0"/>
              </a:spcBef>
              <a:spcAft>
                <a:spcPts val="0"/>
              </a:spcAft>
              <a:buClr>
                <a:schemeClr val="dk1"/>
              </a:buClr>
              <a:buSzPts val="1100"/>
              <a:buFont typeface="Arial"/>
              <a:buNone/>
            </a:pPr>
            <a:r>
              <a:rPr b="1" lang="el-GR" sz="2000">
                <a:solidFill>
                  <a:srgbClr val="004993"/>
                </a:solidFill>
                <a:latin typeface="Open Sans"/>
                <a:ea typeface="Open Sans"/>
                <a:cs typeface="Open Sans"/>
                <a:sym typeface="Open Sans"/>
              </a:rPr>
              <a:t> Οφέλη Ανοιχτής</a:t>
            </a:r>
            <a:r>
              <a:rPr b="1" lang="el-GR" sz="2000">
                <a:solidFill>
                  <a:srgbClr val="004993"/>
                </a:solidFill>
                <a:latin typeface="Open Sans"/>
                <a:ea typeface="Open Sans"/>
                <a:cs typeface="Open Sans"/>
                <a:sym typeface="Open Sans"/>
              </a:rPr>
              <a:t> Εκπαίδευσης για</a:t>
            </a:r>
            <a:endParaRPr b="1" i="0" sz="2300" u="none" cap="none" strike="noStrike">
              <a:solidFill>
                <a:srgbClr val="004993"/>
              </a:solidFill>
              <a:latin typeface="Open Sans"/>
              <a:ea typeface="Open Sans"/>
              <a:cs typeface="Open Sans"/>
              <a:sym typeface="Open Sans"/>
            </a:endParaRPr>
          </a:p>
          <a:p>
            <a:pPr indent="0" lvl="0" marL="0" rtl="0" algn="l">
              <a:lnSpc>
                <a:spcPct val="80000"/>
              </a:lnSpc>
              <a:spcBef>
                <a:spcPts val="0"/>
              </a:spcBef>
              <a:spcAft>
                <a:spcPts val="0"/>
              </a:spcAft>
              <a:buClr>
                <a:schemeClr val="dk1"/>
              </a:buClr>
              <a:buSzPts val="2800"/>
              <a:buFont typeface="Arial"/>
              <a:buNone/>
            </a:pPr>
            <a:r>
              <a:rPr b="1" lang="el-GR" sz="2000">
                <a:solidFill>
                  <a:srgbClr val="FFDE59"/>
                </a:solidFill>
                <a:latin typeface="Open Sans"/>
                <a:ea typeface="Open Sans"/>
                <a:cs typeface="Open Sans"/>
                <a:sym typeface="Open Sans"/>
              </a:rPr>
              <a:t>Βιβλιοθηκονόμους</a:t>
            </a:r>
            <a:endParaRPr b="1" sz="2000">
              <a:solidFill>
                <a:srgbClr val="FFDE59"/>
              </a:solidFill>
              <a:latin typeface="Open Sans"/>
              <a:ea typeface="Open Sans"/>
              <a:cs typeface="Open Sans"/>
              <a:sym typeface="Open Sans"/>
            </a:endParaRPr>
          </a:p>
          <a:p>
            <a:pPr indent="0" lvl="0" marL="0" rtl="0" algn="l">
              <a:lnSpc>
                <a:spcPct val="80000"/>
              </a:lnSpc>
              <a:spcBef>
                <a:spcPts val="0"/>
              </a:spcBef>
              <a:spcAft>
                <a:spcPts val="0"/>
              </a:spcAft>
              <a:buClr>
                <a:schemeClr val="dk1"/>
              </a:buClr>
              <a:buSzPts val="2800"/>
              <a:buFont typeface="Arial"/>
              <a:buNone/>
            </a:pPr>
            <a:r>
              <a:t/>
            </a:r>
            <a:endParaRPr b="1" sz="2000">
              <a:solidFill>
                <a:schemeClr val="lt1"/>
              </a:solidFill>
              <a:latin typeface="Open Sans"/>
              <a:ea typeface="Open Sans"/>
              <a:cs typeface="Open Sans"/>
              <a:sym typeface="Open Sans"/>
            </a:endParaRPr>
          </a:p>
        </p:txBody>
      </p:sp>
    </p:spTree>
  </p:cSld>
  <p:clrMapOvr>
    <a:masterClrMapping/>
  </p:clrMapOvr>
</p:sld>
</file>

<file path=ppt/slides/slide5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615" name="Shape 615"/>
        <p:cNvGrpSpPr/>
        <p:nvPr/>
      </p:nvGrpSpPr>
      <p:grpSpPr>
        <a:xfrm>
          <a:off x="0" y="0"/>
          <a:ext cx="0" cy="0"/>
          <a:chOff x="0" y="0"/>
          <a:chExt cx="0" cy="0"/>
        </a:xfrm>
      </p:grpSpPr>
      <p:sp>
        <p:nvSpPr>
          <p:cNvPr id="616" name="Google Shape;616;g111b94149de_0_19"/>
          <p:cNvSpPr txBox="1"/>
          <p:nvPr/>
        </p:nvSpPr>
        <p:spPr>
          <a:xfrm>
            <a:off x="4479788" y="439816"/>
            <a:ext cx="3963900" cy="1601100"/>
          </a:xfrm>
          <a:prstGeom prst="rect">
            <a:avLst/>
          </a:prstGeom>
          <a:noFill/>
          <a:ln>
            <a:noFill/>
          </a:ln>
        </p:spPr>
        <p:txBody>
          <a:bodyPr anchorCtr="0" anchor="t" bIns="91525" lIns="91525" spcFirstLastPara="1" rIns="91525" wrap="square" tIns="91525">
            <a:spAutoFit/>
          </a:bodyPr>
          <a:lstStyle/>
          <a:p>
            <a:pPr indent="0" lvl="0" marL="0" marR="0" rtl="0" algn="l">
              <a:lnSpc>
                <a:spcPct val="100000"/>
              </a:lnSpc>
              <a:spcBef>
                <a:spcPts val="0"/>
              </a:spcBef>
              <a:spcAft>
                <a:spcPts val="0"/>
              </a:spcAft>
              <a:buClr>
                <a:srgbClr val="000000"/>
              </a:buClr>
              <a:buSzPts val="4600"/>
              <a:buFont typeface="Arial"/>
              <a:buNone/>
            </a:pPr>
            <a:r>
              <a:rPr b="1" i="0" lang="el-GR" sz="4600" u="none" cap="none" strike="noStrike">
                <a:solidFill>
                  <a:srgbClr val="004993"/>
                </a:solidFill>
                <a:latin typeface="Open Sans"/>
                <a:ea typeface="Open Sans"/>
                <a:cs typeface="Open Sans"/>
                <a:sym typeface="Open Sans"/>
              </a:rPr>
              <a:t>AN ENOEL  </a:t>
            </a:r>
            <a:endParaRPr b="1" i="0" sz="46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4600"/>
              <a:buFont typeface="Arial"/>
              <a:buNone/>
            </a:pPr>
            <a:r>
              <a:rPr b="1" i="0" lang="el-GR" sz="4600" u="none" cap="none" strike="noStrike">
                <a:solidFill>
                  <a:srgbClr val="004993"/>
                </a:solidFill>
                <a:latin typeface="Open Sans"/>
                <a:ea typeface="Open Sans"/>
                <a:cs typeface="Open Sans"/>
                <a:sym typeface="Open Sans"/>
              </a:rPr>
              <a:t>TOOLKIT </a:t>
            </a:r>
            <a:endParaRPr b="1" i="0" sz="4600" u="none" cap="none" strike="noStrike">
              <a:solidFill>
                <a:srgbClr val="004993"/>
              </a:solidFill>
              <a:latin typeface="Open Sans"/>
              <a:ea typeface="Open Sans"/>
              <a:cs typeface="Open Sans"/>
              <a:sym typeface="Open Sans"/>
            </a:endParaRPr>
          </a:p>
        </p:txBody>
      </p:sp>
      <p:sp>
        <p:nvSpPr>
          <p:cNvPr id="617" name="Google Shape;617;g111b94149de_0_19"/>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525" lIns="91525" spcFirstLastPara="1" rIns="91525" wrap="square" tIns="915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618" name="Google Shape;618;g111b94149de_0_19"/>
          <p:cNvPicPr preferRelativeResize="0"/>
          <p:nvPr/>
        </p:nvPicPr>
        <p:blipFill rotWithShape="1">
          <a:blip r:embed="rId3">
            <a:alphaModFix/>
          </a:blip>
          <a:srcRect b="0" l="0" r="0" t="0"/>
          <a:stretch/>
        </p:blipFill>
        <p:spPr>
          <a:xfrm>
            <a:off x="1594080" y="557666"/>
            <a:ext cx="2464350" cy="1870859"/>
          </a:xfrm>
          <a:prstGeom prst="rect">
            <a:avLst/>
          </a:prstGeom>
          <a:noFill/>
          <a:ln>
            <a:noFill/>
          </a:ln>
        </p:spPr>
      </p:pic>
      <p:sp>
        <p:nvSpPr>
          <p:cNvPr id="619" name="Google Shape;619;g111b94149de_0_19"/>
          <p:cNvSpPr txBox="1"/>
          <p:nvPr/>
        </p:nvSpPr>
        <p:spPr>
          <a:xfrm>
            <a:off x="2020410" y="709396"/>
            <a:ext cx="3774900" cy="1258500"/>
          </a:xfrm>
          <a:prstGeom prst="rect">
            <a:avLst/>
          </a:prstGeom>
          <a:noFill/>
          <a:ln>
            <a:noFill/>
          </a:ln>
        </p:spPr>
        <p:txBody>
          <a:bodyPr anchorCtr="0" anchor="t" bIns="112500" lIns="112500" spcFirstLastPara="1" rIns="112500" wrap="square" tIns="112500">
            <a:spAutoFit/>
          </a:bodyPr>
          <a:lstStyle/>
          <a:p>
            <a:pPr indent="0" lvl="0" marL="0" marR="0" rtl="0" algn="l">
              <a:lnSpc>
                <a:spcPct val="100000"/>
              </a:lnSpc>
              <a:spcBef>
                <a:spcPts val="0"/>
              </a:spcBef>
              <a:spcAft>
                <a:spcPts val="0"/>
              </a:spcAft>
              <a:buClr>
                <a:srgbClr val="000000"/>
              </a:buClr>
              <a:buSzPts val="3900"/>
              <a:buFont typeface="Arial"/>
              <a:buNone/>
            </a:pPr>
            <a:r>
              <a:rPr b="1" i="0" lang="el-GR" sz="3900" u="none" cap="none" strike="noStrike">
                <a:solidFill>
                  <a:schemeClr val="lt1"/>
                </a:solidFill>
                <a:latin typeface="Open Sans"/>
                <a:ea typeface="Open Sans"/>
                <a:cs typeface="Open Sans"/>
                <a:sym typeface="Open Sans"/>
              </a:rPr>
              <a:t>OER</a:t>
            </a:r>
            <a:endParaRPr b="1" i="0" sz="39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800"/>
              <a:buFont typeface="Arial"/>
              <a:buNone/>
            </a:pPr>
            <a:r>
              <a:rPr b="0" i="0" lang="el-GR" sz="2800" u="none" cap="none" strike="noStrike">
                <a:solidFill>
                  <a:schemeClr val="lt1"/>
                </a:solidFill>
                <a:latin typeface="Open Sans"/>
                <a:ea typeface="Open Sans"/>
                <a:cs typeface="Open Sans"/>
                <a:sym typeface="Open Sans"/>
              </a:rPr>
              <a:t>BASIC</a:t>
            </a:r>
            <a:endParaRPr b="0" i="0" sz="2800" u="none" cap="none" strike="noStrike">
              <a:solidFill>
                <a:schemeClr val="lt1"/>
              </a:solidFill>
              <a:latin typeface="Open Sans"/>
              <a:ea typeface="Open Sans"/>
              <a:cs typeface="Open Sans"/>
              <a:sym typeface="Open Sans"/>
            </a:endParaRPr>
          </a:p>
        </p:txBody>
      </p:sp>
      <p:cxnSp>
        <p:nvCxnSpPr>
          <p:cNvPr id="620" name="Google Shape;620;g111b94149de_0_19"/>
          <p:cNvCxnSpPr/>
          <p:nvPr/>
        </p:nvCxnSpPr>
        <p:spPr>
          <a:xfrm>
            <a:off x="-600" y="4519173"/>
            <a:ext cx="9162300" cy="6900"/>
          </a:xfrm>
          <a:prstGeom prst="straightConnector1">
            <a:avLst/>
          </a:prstGeom>
          <a:noFill/>
          <a:ln cap="flat" cmpd="sng" w="9525">
            <a:solidFill>
              <a:srgbClr val="004993"/>
            </a:solidFill>
            <a:prstDash val="solid"/>
            <a:round/>
            <a:headEnd len="sm" w="sm" type="none"/>
            <a:tailEnd len="sm" w="sm" type="none"/>
          </a:ln>
        </p:spPr>
      </p:cxnSp>
      <p:pic>
        <p:nvPicPr>
          <p:cNvPr id="621" name="Google Shape;621;g111b94149de_0_19"/>
          <p:cNvPicPr preferRelativeResize="0"/>
          <p:nvPr/>
        </p:nvPicPr>
        <p:blipFill rotWithShape="1">
          <a:blip r:embed="rId4">
            <a:alphaModFix/>
          </a:blip>
          <a:srcRect b="0" l="0" r="0" t="0"/>
          <a:stretch/>
        </p:blipFill>
        <p:spPr>
          <a:xfrm>
            <a:off x="149258" y="4670910"/>
            <a:ext cx="1062458" cy="371741"/>
          </a:xfrm>
          <a:prstGeom prst="rect">
            <a:avLst/>
          </a:prstGeom>
          <a:noFill/>
          <a:ln>
            <a:noFill/>
          </a:ln>
        </p:spPr>
      </p:pic>
      <p:pic>
        <p:nvPicPr>
          <p:cNvPr id="622" name="Google Shape;622;g111b94149de_0_19"/>
          <p:cNvPicPr preferRelativeResize="0"/>
          <p:nvPr/>
        </p:nvPicPr>
        <p:blipFill rotWithShape="1">
          <a:blip r:embed="rId5">
            <a:alphaModFix/>
          </a:blip>
          <a:srcRect b="0" l="0" r="0" t="0"/>
          <a:stretch/>
        </p:blipFill>
        <p:spPr>
          <a:xfrm>
            <a:off x="7598730" y="4629382"/>
            <a:ext cx="1376119" cy="401190"/>
          </a:xfrm>
          <a:prstGeom prst="rect">
            <a:avLst/>
          </a:prstGeom>
          <a:noFill/>
          <a:ln>
            <a:noFill/>
          </a:ln>
        </p:spPr>
      </p:pic>
      <p:pic>
        <p:nvPicPr>
          <p:cNvPr id="623" name="Google Shape;623;g111b94149de_0_19"/>
          <p:cNvPicPr preferRelativeResize="0"/>
          <p:nvPr/>
        </p:nvPicPr>
        <p:blipFill rotWithShape="1">
          <a:blip r:embed="rId6">
            <a:alphaModFix/>
          </a:blip>
          <a:srcRect b="0" l="0" r="0" t="0"/>
          <a:stretch/>
        </p:blipFill>
        <p:spPr>
          <a:xfrm>
            <a:off x="6795810" y="4618954"/>
            <a:ext cx="713236" cy="401190"/>
          </a:xfrm>
          <a:prstGeom prst="rect">
            <a:avLst/>
          </a:prstGeom>
          <a:noFill/>
          <a:ln>
            <a:noFill/>
          </a:ln>
        </p:spPr>
      </p:pic>
      <p:sp>
        <p:nvSpPr>
          <p:cNvPr id="624" name="Google Shape;624;g111b94149de_0_19"/>
          <p:cNvSpPr txBox="1"/>
          <p:nvPr/>
        </p:nvSpPr>
        <p:spPr>
          <a:xfrm>
            <a:off x="976425" y="2533900"/>
            <a:ext cx="7727400" cy="1416300"/>
          </a:xfrm>
          <a:prstGeom prst="rect">
            <a:avLst/>
          </a:prstGeom>
          <a:noFill/>
          <a:ln>
            <a:noFill/>
          </a:ln>
        </p:spPr>
        <p:txBody>
          <a:bodyPr anchorCtr="0" anchor="t" bIns="91525" lIns="91525" spcFirstLastPara="1" rIns="91525" wrap="square" tIns="91525">
            <a:spAutoFit/>
          </a:bodyPr>
          <a:lstStyle/>
          <a:p>
            <a:pPr indent="0" lvl="0" marL="0" marR="0" rtl="0" algn="ctr">
              <a:lnSpc>
                <a:spcPct val="115000"/>
              </a:lnSpc>
              <a:spcBef>
                <a:spcPts val="1500"/>
              </a:spcBef>
              <a:spcAft>
                <a:spcPts val="0"/>
              </a:spcAft>
              <a:buClr>
                <a:srgbClr val="000000"/>
              </a:buClr>
              <a:buSzPts val="1100"/>
              <a:buFont typeface="Arial"/>
              <a:buNone/>
            </a:pPr>
            <a:r>
              <a:rPr b="0" i="0" lang="el-GR" sz="1000" u="none" cap="none" strike="noStrike">
                <a:solidFill>
                  <a:srgbClr val="000000"/>
                </a:solidFill>
                <a:latin typeface="Open Sans"/>
                <a:ea typeface="Open Sans"/>
                <a:cs typeface="Open Sans"/>
                <a:sym typeface="Open Sans"/>
              </a:rPr>
              <a:t>“Greek_</a:t>
            </a:r>
            <a:r>
              <a:rPr b="0" i="0" lang="el-GR" sz="1000" u="none" cap="none" strike="noStrike">
                <a:solidFill>
                  <a:schemeClr val="dk1"/>
                </a:solidFill>
                <a:latin typeface="Open Sans"/>
                <a:ea typeface="Open Sans"/>
                <a:cs typeface="Open Sans"/>
                <a:sym typeface="Open Sans"/>
              </a:rPr>
              <a:t>OE Benefits - ENOEL Toolkit</a:t>
            </a:r>
            <a:r>
              <a:rPr b="0" i="0" lang="el-GR" sz="1000" u="none" cap="none" strike="noStrike">
                <a:solidFill>
                  <a:srgbClr val="000000"/>
                </a:solidFill>
                <a:latin typeface="Open Sans"/>
                <a:ea typeface="Open Sans"/>
                <a:cs typeface="Open Sans"/>
                <a:sym typeface="Open Sans"/>
              </a:rPr>
              <a:t>” is an adaptation of “An ENOEL Toolkit” </a:t>
            </a:r>
            <a:r>
              <a:rPr lang="el-GR" sz="1000">
                <a:solidFill>
                  <a:schemeClr val="dk1"/>
                </a:solidFill>
                <a:latin typeface="Open Sans"/>
                <a:ea typeface="Open Sans"/>
                <a:cs typeface="Open Sans"/>
                <a:sym typeface="Open Sans"/>
              </a:rPr>
              <a:t>(version 4) published as of September 2024 </a:t>
            </a:r>
            <a:r>
              <a:rPr lang="el-GR" sz="1000" u="sng">
                <a:solidFill>
                  <a:srgbClr val="004993"/>
                </a:solidFill>
                <a:latin typeface="Open Sans"/>
                <a:ea typeface="Open Sans"/>
                <a:cs typeface="Open Sans"/>
                <a:sym typeface="Open Sans"/>
                <a:hlinkClick r:id="rId7">
                  <a:extLst>
                    <a:ext uri="{A12FA001-AC4F-418D-AE19-62706E023703}">
                      <ahyp:hlinkClr val="tx"/>
                    </a:ext>
                  </a:extLst>
                </a:hlinkClick>
              </a:rPr>
              <a:t>here</a:t>
            </a:r>
            <a:r>
              <a:rPr lang="el-GR" sz="1000">
                <a:solidFill>
                  <a:srgbClr val="004993"/>
                </a:solidFill>
                <a:latin typeface="Open Sans"/>
                <a:ea typeface="Open Sans"/>
                <a:cs typeface="Open Sans"/>
                <a:sym typeface="Open Sans"/>
              </a:rPr>
              <a:t> </a:t>
            </a:r>
            <a:r>
              <a:rPr b="0" i="0" lang="el-GR" sz="1000" u="none" cap="none" strike="noStrike">
                <a:solidFill>
                  <a:srgbClr val="000000"/>
                </a:solidFill>
                <a:latin typeface="Open Sans"/>
                <a:ea typeface="Open Sans"/>
                <a:cs typeface="Open Sans"/>
                <a:sym typeface="Open Sans"/>
              </a:rPr>
              <a:t> (the “Original Work”), licensed by</a:t>
            </a:r>
            <a:r>
              <a:rPr b="0" i="0" lang="el-GR" sz="1000" u="none" cap="none" strike="noStrike">
                <a:solidFill>
                  <a:srgbClr val="000000"/>
                </a:solidFill>
                <a:uFill>
                  <a:noFill/>
                </a:uFill>
                <a:latin typeface="Open Sans"/>
                <a:ea typeface="Open Sans"/>
                <a:cs typeface="Open Sans"/>
                <a:sym typeface="Open Sans"/>
                <a:hlinkClick r:id="rId8">
                  <a:extLst>
                    <a:ext uri="{A12FA001-AC4F-418D-AE19-62706E023703}">
                      <ahyp:hlinkClr val="tx"/>
                    </a:ext>
                  </a:extLst>
                </a:hlinkClick>
              </a:rPr>
              <a:t> </a:t>
            </a:r>
            <a:r>
              <a:rPr b="0" i="0" lang="el-GR" sz="1000" u="sng" cap="none" strike="noStrike">
                <a:solidFill>
                  <a:srgbClr val="1155CC"/>
                </a:solidFill>
                <a:latin typeface="Open Sans"/>
                <a:ea typeface="Open Sans"/>
                <a:cs typeface="Open Sans"/>
                <a:sym typeface="Open Sans"/>
                <a:hlinkClick r:id="rId9">
                  <a:extLst>
                    <a:ext uri="{A12FA001-AC4F-418D-AE19-62706E023703}">
                      <ahyp:hlinkClr val="tx"/>
                    </a:ext>
                  </a:extLst>
                </a:hlinkClick>
              </a:rPr>
              <a:t>SPARC Europe</a:t>
            </a:r>
            <a:r>
              <a:rPr b="0" i="0" lang="el-GR" sz="1000" u="none" cap="none" strike="noStrike">
                <a:solidFill>
                  <a:srgbClr val="000000"/>
                </a:solidFill>
                <a:latin typeface="Open Sans"/>
                <a:ea typeface="Open Sans"/>
                <a:cs typeface="Open Sans"/>
                <a:sym typeface="Open Sans"/>
              </a:rPr>
              <a:t> (curated by </a:t>
            </a:r>
            <a:r>
              <a:rPr b="0" i="0" lang="el-GR" sz="1000" u="sng" cap="none" strike="noStrike">
                <a:solidFill>
                  <a:srgbClr val="2A6496"/>
                </a:solidFill>
                <a:latin typeface="Open Sans"/>
                <a:ea typeface="Open Sans"/>
                <a:cs typeface="Open Sans"/>
                <a:sym typeface="Open Sans"/>
                <a:hlinkClick r:id="rId10">
                  <a:extLst>
                    <a:ext uri="{A12FA001-AC4F-418D-AE19-62706E023703}">
                      <ahyp:hlinkClr val="tx"/>
                    </a:ext>
                  </a:extLst>
                </a:hlinkClick>
              </a:rPr>
              <a:t>The European Network of Open Education Librarians</a:t>
            </a:r>
            <a:r>
              <a:rPr b="0" i="0" lang="el-GR" sz="1000" u="none" cap="none" strike="noStrike">
                <a:solidFill>
                  <a:srgbClr val="333333"/>
                </a:solidFill>
                <a:latin typeface="Open Sans"/>
                <a:ea typeface="Open Sans"/>
                <a:cs typeface="Open Sans"/>
                <a:sym typeface="Open Sans"/>
              </a:rPr>
              <a:t>) </a:t>
            </a:r>
            <a:r>
              <a:rPr b="0" i="0" lang="el-GR" sz="1000" u="none" cap="none" strike="noStrike">
                <a:solidFill>
                  <a:srgbClr val="000000"/>
                </a:solidFill>
                <a:latin typeface="Open Sans"/>
                <a:ea typeface="Open Sans"/>
                <a:cs typeface="Open Sans"/>
                <a:sym typeface="Open Sans"/>
              </a:rPr>
              <a:t>under a </a:t>
            </a:r>
            <a:r>
              <a:rPr b="0" i="0" lang="el-GR" sz="1000" u="sng" cap="none" strike="noStrike">
                <a:solidFill>
                  <a:srgbClr val="1155CC"/>
                </a:solidFill>
                <a:latin typeface="Open Sans"/>
                <a:ea typeface="Open Sans"/>
                <a:cs typeface="Open Sans"/>
                <a:sym typeface="Open Sans"/>
                <a:hlinkClick r:id="rId11">
                  <a:extLst>
                    <a:ext uri="{A12FA001-AC4F-418D-AE19-62706E023703}">
                      <ahyp:hlinkClr val="tx"/>
                    </a:ext>
                  </a:extLst>
                </a:hlinkClick>
              </a:rPr>
              <a:t>Creative Commons Attribution 4.0 International License</a:t>
            </a:r>
            <a:r>
              <a:rPr b="0" i="0" lang="el-GR" sz="1000" u="none" cap="none" strike="noStrike">
                <a:solidFill>
                  <a:srgbClr val="000000"/>
                </a:solidFill>
                <a:latin typeface="Open Sans"/>
                <a:ea typeface="Open Sans"/>
                <a:cs typeface="Open Sans"/>
                <a:sym typeface="Open Sans"/>
              </a:rPr>
              <a:t>. This adaptation is made and published by SPARC EUROPE (the “Adapter”) under a </a:t>
            </a:r>
            <a:r>
              <a:rPr b="0" i="0" lang="el-GR" sz="1000" u="sng" cap="none" strike="noStrike">
                <a:solidFill>
                  <a:srgbClr val="1155CC"/>
                </a:solidFill>
                <a:latin typeface="Open Sans"/>
                <a:ea typeface="Open Sans"/>
                <a:cs typeface="Open Sans"/>
                <a:sym typeface="Open Sans"/>
                <a:hlinkClick r:id="rId12">
                  <a:extLst>
                    <a:ext uri="{A12FA001-AC4F-418D-AE19-62706E023703}">
                      <ahyp:hlinkClr val="tx"/>
                    </a:ext>
                  </a:extLst>
                </a:hlinkClick>
              </a:rPr>
              <a:t>Creative Commons Attribution 4.0 International License</a:t>
            </a:r>
            <a:r>
              <a:rPr b="0" i="0" lang="el-GR" sz="1000" u="none" cap="none" strike="noStrike">
                <a:solidFill>
                  <a:srgbClr val="000000"/>
                </a:solidFill>
                <a:latin typeface="Open Sans"/>
                <a:ea typeface="Open Sans"/>
                <a:cs typeface="Open Sans"/>
                <a:sym typeface="Open Sans"/>
              </a:rPr>
              <a:t>. The Adapter modified the Original Work in the following respects: translated the materials from English to Greek.”</a:t>
            </a:r>
            <a:endParaRPr b="0" i="0" sz="1000" u="none" cap="none" strike="noStrike">
              <a:solidFill>
                <a:srgbClr val="000000"/>
              </a:solidFill>
              <a:latin typeface="Open Sans"/>
              <a:ea typeface="Open Sans"/>
              <a:cs typeface="Open Sans"/>
              <a:sym typeface="Open Sans"/>
            </a:endParaRPr>
          </a:p>
          <a:p>
            <a:pPr indent="0" lvl="0" marL="0" marR="0" rtl="0" algn="ctr">
              <a:lnSpc>
                <a:spcPct val="115000"/>
              </a:lnSpc>
              <a:spcBef>
                <a:spcPts val="1500"/>
              </a:spcBef>
              <a:spcAft>
                <a:spcPts val="800"/>
              </a:spcAft>
              <a:buClr>
                <a:srgbClr val="000000"/>
              </a:buClr>
              <a:buSzPts val="1100"/>
              <a:buFont typeface="Arial"/>
              <a:buNone/>
            </a:pPr>
            <a:r>
              <a:rPr b="0" i="0" lang="el-GR" sz="1000" u="none" cap="none" strike="noStrike">
                <a:solidFill>
                  <a:srgbClr val="000000"/>
                </a:solidFill>
                <a:latin typeface="Open Sans"/>
                <a:ea typeface="Open Sans"/>
                <a:cs typeface="Open Sans"/>
                <a:sym typeface="Open Sans"/>
              </a:rPr>
              <a:t>Special thanks to Evi Tremantza and Apostolos Chouliarakis for the Greek translation.</a:t>
            </a:r>
            <a:endParaRPr b="0" i="0" sz="1000" u="none" cap="none" strike="noStrike">
              <a:solidFill>
                <a:srgbClr val="000000"/>
              </a:solidFill>
              <a:latin typeface="Open Sans"/>
              <a:ea typeface="Open Sans"/>
              <a:cs typeface="Open Sans"/>
              <a:sym typeface="Open Sans"/>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108" name="Shape 108"/>
        <p:cNvGrpSpPr/>
        <p:nvPr/>
      </p:nvGrpSpPr>
      <p:grpSpPr>
        <a:xfrm>
          <a:off x="0" y="0"/>
          <a:ext cx="0" cy="0"/>
          <a:chOff x="0" y="0"/>
          <a:chExt cx="0" cy="0"/>
        </a:xfrm>
      </p:grpSpPr>
      <p:sp>
        <p:nvSpPr>
          <p:cNvPr id="109" name="Google Shape;109;p5"/>
          <p:cNvSpPr txBox="1"/>
          <p:nvPr/>
        </p:nvSpPr>
        <p:spPr>
          <a:xfrm>
            <a:off x="3897500" y="1214075"/>
            <a:ext cx="4798800" cy="2262127"/>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4500"/>
              <a:buFont typeface="Arial"/>
              <a:buNone/>
            </a:pPr>
            <a:r>
              <a:rPr b="1" i="0" lang="el-GR" sz="4500" u="none" cap="none" strike="noStrike">
                <a:solidFill>
                  <a:srgbClr val="004993"/>
                </a:solidFill>
                <a:latin typeface="Open Sans"/>
                <a:ea typeface="Open Sans"/>
                <a:cs typeface="Open Sans"/>
                <a:sym typeface="Open Sans"/>
              </a:rPr>
              <a:t>Τι μπορείς να κάνεις με τους ΑΕΠ;</a:t>
            </a:r>
            <a:endParaRPr b="1" i="0" sz="4600" u="none" cap="none" strike="noStrike">
              <a:solidFill>
                <a:srgbClr val="004993"/>
              </a:solidFill>
              <a:latin typeface="Open Sans"/>
              <a:ea typeface="Open Sans"/>
              <a:cs typeface="Open Sans"/>
              <a:sym typeface="Open Sans"/>
            </a:endParaRPr>
          </a:p>
        </p:txBody>
      </p:sp>
      <p:sp>
        <p:nvSpPr>
          <p:cNvPr id="110" name="Google Shape;110;p5"/>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111" name="Google Shape;111;p5"/>
          <p:cNvPicPr preferRelativeResize="0"/>
          <p:nvPr/>
        </p:nvPicPr>
        <p:blipFill rotWithShape="1">
          <a:blip r:embed="rId3">
            <a:alphaModFix/>
          </a:blip>
          <a:srcRect b="0" l="0" r="0" t="0"/>
          <a:stretch/>
        </p:blipFill>
        <p:spPr>
          <a:xfrm>
            <a:off x="817575" y="1370375"/>
            <a:ext cx="2568609" cy="1950000"/>
          </a:xfrm>
          <a:prstGeom prst="rect">
            <a:avLst/>
          </a:prstGeom>
          <a:noFill/>
          <a:ln>
            <a:noFill/>
          </a:ln>
        </p:spPr>
      </p:pic>
      <p:sp>
        <p:nvSpPr>
          <p:cNvPr id="112" name="Google Shape;112;p5"/>
          <p:cNvSpPr txBox="1"/>
          <p:nvPr/>
        </p:nvSpPr>
        <p:spPr>
          <a:xfrm>
            <a:off x="1316037" y="1575312"/>
            <a:ext cx="3934800" cy="1031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200"/>
              <a:buFont typeface="Arial"/>
              <a:buNone/>
            </a:pPr>
            <a:r>
              <a:rPr b="1" i="0" lang="el-GR" sz="3200" u="none" cap="none" strike="noStrike">
                <a:solidFill>
                  <a:srgbClr val="FFFFFF"/>
                </a:solidFill>
                <a:latin typeface="Open Sans"/>
                <a:ea typeface="Open Sans"/>
                <a:cs typeface="Open Sans"/>
                <a:sym typeface="Open Sans"/>
              </a:rPr>
              <a:t>OER</a:t>
            </a:r>
            <a:endParaRPr b="1" i="0" sz="3200" u="none" cap="none" strike="noStrike">
              <a:solidFill>
                <a:srgbClr val="FFFFFF"/>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300"/>
              <a:buFont typeface="Arial"/>
              <a:buNone/>
            </a:pPr>
            <a:r>
              <a:rPr b="0" i="0" lang="el-GR" sz="2300" u="none" cap="none" strike="noStrike">
                <a:solidFill>
                  <a:srgbClr val="FFFFFF"/>
                </a:solidFill>
                <a:latin typeface="Open Sans"/>
                <a:ea typeface="Open Sans"/>
                <a:cs typeface="Open Sans"/>
                <a:sym typeface="Open Sans"/>
              </a:rPr>
              <a:t>BASIC</a:t>
            </a:r>
            <a:endParaRPr b="0" i="0" sz="2300" u="none" cap="none" strike="noStrike">
              <a:solidFill>
                <a:srgbClr val="FFFFFF"/>
              </a:solidFill>
              <a:latin typeface="Open Sans"/>
              <a:ea typeface="Open Sans"/>
              <a:cs typeface="Open Sans"/>
              <a:sym typeface="Open Sans"/>
            </a:endParaRPr>
          </a:p>
        </p:txBody>
      </p:sp>
      <p:pic>
        <p:nvPicPr>
          <p:cNvPr id="113" name="Google Shape;113;p5"/>
          <p:cNvPicPr preferRelativeResize="0"/>
          <p:nvPr/>
        </p:nvPicPr>
        <p:blipFill rotWithShape="1">
          <a:blip r:embed="rId4">
            <a:alphaModFix/>
          </a:blip>
          <a:srcRect b="0" l="0" r="0" t="0"/>
          <a:stretch/>
        </p:blipFill>
        <p:spPr>
          <a:xfrm>
            <a:off x="192049" y="4663549"/>
            <a:ext cx="979725" cy="342800"/>
          </a:xfrm>
          <a:prstGeom prst="rect">
            <a:avLst/>
          </a:prstGeom>
          <a:noFill/>
          <a:ln>
            <a:noFill/>
          </a:ln>
        </p:spPr>
      </p:pic>
      <p:cxnSp>
        <p:nvCxnSpPr>
          <p:cNvPr id="114" name="Google Shape;114;p5"/>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118" name="Shape 118"/>
        <p:cNvGrpSpPr/>
        <p:nvPr/>
      </p:nvGrpSpPr>
      <p:grpSpPr>
        <a:xfrm>
          <a:off x="0" y="0"/>
          <a:ext cx="0" cy="0"/>
          <a:chOff x="0" y="0"/>
          <a:chExt cx="0" cy="0"/>
        </a:xfrm>
      </p:grpSpPr>
      <p:sp>
        <p:nvSpPr>
          <p:cNvPr id="119" name="Google Shape;119;p6"/>
          <p:cNvSpPr txBox="1"/>
          <p:nvPr/>
        </p:nvSpPr>
        <p:spPr>
          <a:xfrm>
            <a:off x="3897500" y="1214075"/>
            <a:ext cx="4798800" cy="2262127"/>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4500"/>
              <a:buFont typeface="Arial"/>
              <a:buNone/>
            </a:pPr>
            <a:r>
              <a:rPr b="1" i="0" lang="el-GR" sz="4500" u="none" cap="none" strike="noStrike">
                <a:solidFill>
                  <a:srgbClr val="004993"/>
                </a:solidFill>
                <a:latin typeface="Open Sans"/>
                <a:ea typeface="Open Sans"/>
                <a:cs typeface="Open Sans"/>
                <a:sym typeface="Open Sans"/>
              </a:rPr>
              <a:t>Οι ΑΕΠ θα πρέπει να είναι προσβάσιμοι</a:t>
            </a:r>
            <a:endParaRPr b="1" i="0" sz="4500" u="none" cap="none" strike="noStrike">
              <a:solidFill>
                <a:srgbClr val="004993"/>
              </a:solidFill>
              <a:latin typeface="Open Sans"/>
              <a:ea typeface="Open Sans"/>
              <a:cs typeface="Open Sans"/>
              <a:sym typeface="Open Sans"/>
            </a:endParaRPr>
          </a:p>
        </p:txBody>
      </p:sp>
      <p:sp>
        <p:nvSpPr>
          <p:cNvPr id="120" name="Google Shape;120;p6"/>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121" name="Google Shape;121;p6"/>
          <p:cNvPicPr preferRelativeResize="0"/>
          <p:nvPr/>
        </p:nvPicPr>
        <p:blipFill rotWithShape="1">
          <a:blip r:embed="rId3">
            <a:alphaModFix/>
          </a:blip>
          <a:srcRect b="0" l="0" r="0" t="0"/>
          <a:stretch/>
        </p:blipFill>
        <p:spPr>
          <a:xfrm>
            <a:off x="817575" y="1370375"/>
            <a:ext cx="2568609" cy="1950000"/>
          </a:xfrm>
          <a:prstGeom prst="rect">
            <a:avLst/>
          </a:prstGeom>
          <a:noFill/>
          <a:ln>
            <a:noFill/>
          </a:ln>
        </p:spPr>
      </p:pic>
      <p:sp>
        <p:nvSpPr>
          <p:cNvPr id="122" name="Google Shape;122;p6"/>
          <p:cNvSpPr txBox="1"/>
          <p:nvPr/>
        </p:nvSpPr>
        <p:spPr>
          <a:xfrm>
            <a:off x="1316037" y="1575312"/>
            <a:ext cx="1427163" cy="1031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200"/>
              <a:buFont typeface="Arial"/>
              <a:buNone/>
            </a:pPr>
            <a:r>
              <a:rPr b="1" i="0" lang="el-GR" sz="3200" u="none" cap="none" strike="noStrike">
                <a:solidFill>
                  <a:srgbClr val="FFFFFF"/>
                </a:solidFill>
                <a:latin typeface="Open Sans"/>
                <a:ea typeface="Open Sans"/>
                <a:cs typeface="Open Sans"/>
                <a:sym typeface="Open Sans"/>
              </a:rPr>
              <a:t>OER</a:t>
            </a:r>
            <a:endParaRPr b="1" i="0" sz="3200" u="none" cap="none" strike="noStrike">
              <a:solidFill>
                <a:srgbClr val="FFFFFF"/>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300"/>
              <a:buFont typeface="Arial"/>
              <a:buNone/>
            </a:pPr>
            <a:r>
              <a:rPr b="0" i="0" lang="el-GR" sz="2300" u="none" cap="none" strike="noStrike">
                <a:solidFill>
                  <a:srgbClr val="FFFFFF"/>
                </a:solidFill>
                <a:latin typeface="Open Sans"/>
                <a:ea typeface="Open Sans"/>
                <a:cs typeface="Open Sans"/>
                <a:sym typeface="Open Sans"/>
              </a:rPr>
              <a:t>BASIC</a:t>
            </a:r>
            <a:endParaRPr b="0" i="0" sz="2300" u="none" cap="none" strike="noStrike">
              <a:solidFill>
                <a:srgbClr val="FFFFFF"/>
              </a:solidFill>
              <a:latin typeface="Open Sans"/>
              <a:ea typeface="Open Sans"/>
              <a:cs typeface="Open Sans"/>
              <a:sym typeface="Open Sans"/>
            </a:endParaRPr>
          </a:p>
        </p:txBody>
      </p:sp>
      <p:pic>
        <p:nvPicPr>
          <p:cNvPr id="123" name="Google Shape;123;p6"/>
          <p:cNvPicPr preferRelativeResize="0"/>
          <p:nvPr/>
        </p:nvPicPr>
        <p:blipFill rotWithShape="1">
          <a:blip r:embed="rId4">
            <a:alphaModFix/>
          </a:blip>
          <a:srcRect b="0" l="0" r="0" t="0"/>
          <a:stretch/>
        </p:blipFill>
        <p:spPr>
          <a:xfrm>
            <a:off x="192049" y="4663549"/>
            <a:ext cx="979725" cy="342800"/>
          </a:xfrm>
          <a:prstGeom prst="rect">
            <a:avLst/>
          </a:prstGeom>
          <a:noFill/>
          <a:ln>
            <a:noFill/>
          </a:ln>
        </p:spPr>
      </p:pic>
      <p:cxnSp>
        <p:nvCxnSpPr>
          <p:cNvPr id="124" name="Google Shape;124;p6"/>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128" name="Shape 128"/>
        <p:cNvGrpSpPr/>
        <p:nvPr/>
      </p:nvGrpSpPr>
      <p:grpSpPr>
        <a:xfrm>
          <a:off x="0" y="0"/>
          <a:ext cx="0" cy="0"/>
          <a:chOff x="0" y="0"/>
          <a:chExt cx="0" cy="0"/>
        </a:xfrm>
      </p:grpSpPr>
      <p:sp>
        <p:nvSpPr>
          <p:cNvPr id="129" name="Google Shape;129;p7"/>
          <p:cNvSpPr txBox="1"/>
          <p:nvPr/>
        </p:nvSpPr>
        <p:spPr>
          <a:xfrm>
            <a:off x="3884646" y="868062"/>
            <a:ext cx="4798800" cy="29553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4500"/>
              <a:buFont typeface="Arial"/>
              <a:buNone/>
            </a:pPr>
            <a:r>
              <a:rPr b="1" i="0" lang="el-GR" sz="4500" u="none" cap="none" strike="noStrike">
                <a:solidFill>
                  <a:srgbClr val="004993"/>
                </a:solidFill>
                <a:latin typeface="Open Sans"/>
                <a:ea typeface="Open Sans"/>
                <a:cs typeface="Open Sans"/>
                <a:sym typeface="Open Sans"/>
              </a:rPr>
              <a:t>Οι ΑΕΠ θα πρέπει να είναι επαναχρησι-μοποιήσιμοι</a:t>
            </a:r>
            <a:endParaRPr b="1" i="0" sz="4500" u="none" cap="none" strike="noStrike">
              <a:solidFill>
                <a:srgbClr val="004993"/>
              </a:solidFill>
              <a:latin typeface="Open Sans"/>
              <a:ea typeface="Open Sans"/>
              <a:cs typeface="Open Sans"/>
              <a:sym typeface="Open Sans"/>
            </a:endParaRPr>
          </a:p>
        </p:txBody>
      </p:sp>
      <p:sp>
        <p:nvSpPr>
          <p:cNvPr id="130" name="Google Shape;130;p7"/>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131" name="Google Shape;131;p7"/>
          <p:cNvPicPr preferRelativeResize="0"/>
          <p:nvPr/>
        </p:nvPicPr>
        <p:blipFill rotWithShape="1">
          <a:blip r:embed="rId3">
            <a:alphaModFix/>
          </a:blip>
          <a:srcRect b="0" l="0" r="0" t="0"/>
          <a:stretch/>
        </p:blipFill>
        <p:spPr>
          <a:xfrm>
            <a:off x="817575" y="1370375"/>
            <a:ext cx="2568609" cy="1950000"/>
          </a:xfrm>
          <a:prstGeom prst="rect">
            <a:avLst/>
          </a:prstGeom>
          <a:noFill/>
          <a:ln>
            <a:noFill/>
          </a:ln>
        </p:spPr>
      </p:pic>
      <p:sp>
        <p:nvSpPr>
          <p:cNvPr id="132" name="Google Shape;132;p7"/>
          <p:cNvSpPr txBox="1"/>
          <p:nvPr/>
        </p:nvSpPr>
        <p:spPr>
          <a:xfrm>
            <a:off x="1316037" y="1575312"/>
            <a:ext cx="3934800" cy="1031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200"/>
              <a:buFont typeface="Arial"/>
              <a:buNone/>
            </a:pPr>
            <a:r>
              <a:rPr b="1" i="0" lang="el-GR" sz="3200" u="none" cap="none" strike="noStrike">
                <a:solidFill>
                  <a:srgbClr val="FFFFFF"/>
                </a:solidFill>
                <a:latin typeface="Open Sans"/>
                <a:ea typeface="Open Sans"/>
                <a:cs typeface="Open Sans"/>
                <a:sym typeface="Open Sans"/>
              </a:rPr>
              <a:t>OER</a:t>
            </a:r>
            <a:endParaRPr b="1" i="0" sz="3200" u="none" cap="none" strike="noStrike">
              <a:solidFill>
                <a:srgbClr val="FFFFFF"/>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300"/>
              <a:buFont typeface="Arial"/>
              <a:buNone/>
            </a:pPr>
            <a:r>
              <a:rPr b="0" i="0" lang="el-GR" sz="2300" u="none" cap="none" strike="noStrike">
                <a:solidFill>
                  <a:srgbClr val="FFFFFF"/>
                </a:solidFill>
                <a:latin typeface="Open Sans"/>
                <a:ea typeface="Open Sans"/>
                <a:cs typeface="Open Sans"/>
                <a:sym typeface="Open Sans"/>
              </a:rPr>
              <a:t>BASIC</a:t>
            </a:r>
            <a:endParaRPr b="0" i="0" sz="2300" u="none" cap="none" strike="noStrike">
              <a:solidFill>
                <a:srgbClr val="FFFFFF"/>
              </a:solidFill>
              <a:latin typeface="Open Sans"/>
              <a:ea typeface="Open Sans"/>
              <a:cs typeface="Open Sans"/>
              <a:sym typeface="Open Sans"/>
            </a:endParaRPr>
          </a:p>
        </p:txBody>
      </p:sp>
      <p:pic>
        <p:nvPicPr>
          <p:cNvPr id="133" name="Google Shape;133;p7"/>
          <p:cNvPicPr preferRelativeResize="0"/>
          <p:nvPr/>
        </p:nvPicPr>
        <p:blipFill rotWithShape="1">
          <a:blip r:embed="rId4">
            <a:alphaModFix/>
          </a:blip>
          <a:srcRect b="0" l="0" r="0" t="0"/>
          <a:stretch/>
        </p:blipFill>
        <p:spPr>
          <a:xfrm>
            <a:off x="192049" y="4663549"/>
            <a:ext cx="979725" cy="342800"/>
          </a:xfrm>
          <a:prstGeom prst="rect">
            <a:avLst/>
          </a:prstGeom>
          <a:noFill/>
          <a:ln>
            <a:noFill/>
          </a:ln>
        </p:spPr>
      </p:pic>
      <p:cxnSp>
        <p:nvCxnSpPr>
          <p:cNvPr id="134" name="Google Shape;134;p7"/>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38" name="Shape 138"/>
        <p:cNvGrpSpPr/>
        <p:nvPr/>
      </p:nvGrpSpPr>
      <p:grpSpPr>
        <a:xfrm>
          <a:off x="0" y="0"/>
          <a:ext cx="0" cy="0"/>
          <a:chOff x="0" y="0"/>
          <a:chExt cx="0" cy="0"/>
        </a:xfrm>
      </p:grpSpPr>
      <p:sp>
        <p:nvSpPr>
          <p:cNvPr id="139" name="Google Shape;139;p8"/>
          <p:cNvSpPr txBox="1"/>
          <p:nvPr/>
        </p:nvSpPr>
        <p:spPr>
          <a:xfrm>
            <a:off x="2507700" y="1263353"/>
            <a:ext cx="5537400" cy="3010024"/>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chemeClr val="dk1"/>
              </a:buClr>
              <a:buSzPts val="1100"/>
              <a:buFont typeface="Arial"/>
              <a:buNone/>
            </a:pPr>
            <a:r>
              <a:rPr b="0" i="0" lang="el-GR" sz="1800" u="none" cap="none" strike="noStrike">
                <a:solidFill>
                  <a:srgbClr val="004993"/>
                </a:solidFill>
                <a:latin typeface="Open Sans"/>
                <a:ea typeface="Open Sans"/>
                <a:cs typeface="Open Sans"/>
                <a:sym typeface="Open Sans"/>
              </a:rPr>
              <a:t>«Οι ανοικτές άδειες σέβονται τα δικαιώματα πνευματικής ιδιοκτησίας το κατόχου των πνευματικών δικαιωμάτων και παρέχουν άδειες που προσφέρουν στο κοινό δικαιώματα πρόσβασης, επαναχρησιμοποίησης, προσαρμογής και αναδιανομής εκπαιδευτικού υλικού.»</a:t>
            </a:r>
            <a:br>
              <a:rPr b="0" i="0" lang="el-GR" sz="1800" u="none" cap="none" strike="noStrike">
                <a:solidFill>
                  <a:srgbClr val="004993"/>
                </a:solidFill>
                <a:latin typeface="Open Sans"/>
                <a:ea typeface="Open Sans"/>
                <a:cs typeface="Open Sans"/>
                <a:sym typeface="Open Sans"/>
              </a:rPr>
            </a:br>
            <a:endParaRPr b="0" i="0" sz="18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Arial"/>
              <a:ea typeface="Arial"/>
              <a:cs typeface="Arial"/>
              <a:sym typeface="Arial"/>
            </a:endParaRPr>
          </a:p>
        </p:txBody>
      </p:sp>
      <p:sp>
        <p:nvSpPr>
          <p:cNvPr id="140" name="Google Shape;140;p8"/>
          <p:cNvSpPr txBox="1"/>
          <p:nvPr/>
        </p:nvSpPr>
        <p:spPr>
          <a:xfrm>
            <a:off x="2507700" y="518625"/>
            <a:ext cx="6036600" cy="6465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200"/>
              <a:buFont typeface="Arial"/>
              <a:buNone/>
            </a:pPr>
            <a:r>
              <a:rPr b="1" i="0" lang="el-GR" sz="3000" u="none" cap="none" strike="noStrike">
                <a:solidFill>
                  <a:srgbClr val="004993"/>
                </a:solidFill>
                <a:latin typeface="Open Sans"/>
                <a:ea typeface="Open Sans"/>
                <a:cs typeface="Open Sans"/>
                <a:sym typeface="Open Sans"/>
              </a:rPr>
              <a:t>Τι είναι οι ανοικτές άδειες;</a:t>
            </a:r>
            <a:endParaRPr b="1" i="0" sz="3000" u="none" cap="none" strike="noStrike">
              <a:solidFill>
                <a:srgbClr val="004993"/>
              </a:solidFill>
              <a:latin typeface="Open Sans"/>
              <a:ea typeface="Open Sans"/>
              <a:cs typeface="Open Sans"/>
              <a:sym typeface="Open Sans"/>
            </a:endParaRPr>
          </a:p>
        </p:txBody>
      </p:sp>
      <p:sp>
        <p:nvSpPr>
          <p:cNvPr id="141" name="Google Shape;141;p8"/>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2" name="Google Shape;142;p8"/>
          <p:cNvSpPr txBox="1"/>
          <p:nvPr/>
        </p:nvSpPr>
        <p:spPr>
          <a:xfrm>
            <a:off x="2428758" y="3859257"/>
            <a:ext cx="7277400" cy="631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1" i="0" lang="el-GR" sz="1400" u="none" cap="none" strike="noStrike">
                <a:solidFill>
                  <a:srgbClr val="45BEDF"/>
                </a:solidFill>
                <a:latin typeface="Open Sans"/>
                <a:ea typeface="Open Sans"/>
                <a:cs typeface="Open Sans"/>
                <a:sym typeface="Open Sans"/>
              </a:rPr>
              <a:t>From the UNESCO Recommendation on Open Educational Resources</a:t>
            </a:r>
            <a:endParaRPr b="1" i="0" sz="1400" u="none" cap="none" strike="noStrike">
              <a:solidFill>
                <a:srgbClr val="45BEDF"/>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0" i="0" lang="el-GR" sz="1500" u="sng" cap="none" strike="noStrike">
                <a:solidFill>
                  <a:schemeClr val="hlink"/>
                </a:solidFill>
                <a:latin typeface="Open Sans"/>
                <a:ea typeface="Open Sans"/>
                <a:cs typeface="Open Sans"/>
                <a:sym typeface="Open Sans"/>
                <a:hlinkClick r:id="rId3"/>
              </a:rPr>
              <a:t>https://tinyurl.com/openedrec</a:t>
            </a:r>
            <a:r>
              <a:rPr b="0" i="0" lang="el-GR" sz="1500" u="none" cap="none" strike="noStrike">
                <a:solidFill>
                  <a:srgbClr val="45BEDF"/>
                </a:solidFill>
                <a:latin typeface="Open Sans"/>
                <a:ea typeface="Open Sans"/>
                <a:cs typeface="Open Sans"/>
                <a:sym typeface="Open Sans"/>
              </a:rPr>
              <a:t> </a:t>
            </a:r>
            <a:endParaRPr b="1" i="0" sz="1400" u="none" cap="none" strike="noStrike">
              <a:solidFill>
                <a:srgbClr val="45BEDF"/>
              </a:solidFill>
              <a:latin typeface="Open Sans"/>
              <a:ea typeface="Open Sans"/>
              <a:cs typeface="Open Sans"/>
              <a:sym typeface="Open Sans"/>
            </a:endParaRPr>
          </a:p>
        </p:txBody>
      </p:sp>
      <p:pic>
        <p:nvPicPr>
          <p:cNvPr id="143" name="Google Shape;143;p8"/>
          <p:cNvPicPr preferRelativeResize="0"/>
          <p:nvPr/>
        </p:nvPicPr>
        <p:blipFill rotWithShape="1">
          <a:blip r:embed="rId4">
            <a:alphaModFix/>
          </a:blip>
          <a:srcRect b="0" l="0" r="0" t="0"/>
          <a:stretch/>
        </p:blipFill>
        <p:spPr>
          <a:xfrm>
            <a:off x="192049" y="4663549"/>
            <a:ext cx="979725" cy="342800"/>
          </a:xfrm>
          <a:prstGeom prst="rect">
            <a:avLst/>
          </a:prstGeom>
          <a:noFill/>
          <a:ln>
            <a:noFill/>
          </a:ln>
        </p:spPr>
      </p:pic>
      <p:cxnSp>
        <p:nvCxnSpPr>
          <p:cNvPr id="144" name="Google Shape;144;p8"/>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145" name="Google Shape;145;p8"/>
          <p:cNvPicPr preferRelativeResize="0"/>
          <p:nvPr/>
        </p:nvPicPr>
        <p:blipFill rotWithShape="1">
          <a:blip r:embed="rId5">
            <a:alphaModFix/>
          </a:blip>
          <a:srcRect b="0" l="0" r="0" t="0"/>
          <a:stretch/>
        </p:blipFill>
        <p:spPr>
          <a:xfrm>
            <a:off x="192058" y="207375"/>
            <a:ext cx="1711881" cy="1299601"/>
          </a:xfrm>
          <a:prstGeom prst="rect">
            <a:avLst/>
          </a:prstGeom>
          <a:noFill/>
          <a:ln>
            <a:noFill/>
          </a:ln>
        </p:spPr>
      </p:pic>
      <p:sp>
        <p:nvSpPr>
          <p:cNvPr id="146" name="Google Shape;146;p8"/>
          <p:cNvSpPr txBox="1"/>
          <p:nvPr/>
        </p:nvSpPr>
        <p:spPr>
          <a:xfrm>
            <a:off x="499697" y="259247"/>
            <a:ext cx="2622300" cy="800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300"/>
              <a:buFont typeface="Arial"/>
              <a:buNone/>
            </a:pPr>
            <a:r>
              <a:rPr b="1" i="0" lang="el-GR" sz="2300" u="none" cap="none" strike="noStrike">
                <a:solidFill>
                  <a:srgbClr val="FFFFFF"/>
                </a:solidFill>
                <a:latin typeface="Open Sans"/>
                <a:ea typeface="Open Sans"/>
                <a:cs typeface="Open Sans"/>
                <a:sym typeface="Open Sans"/>
              </a:rPr>
              <a:t>OER</a:t>
            </a:r>
            <a:endParaRPr b="1" i="0" sz="2300" u="none" cap="none" strike="noStrike">
              <a:solidFill>
                <a:srgbClr val="FFFFFF"/>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700"/>
              <a:buFont typeface="Arial"/>
              <a:buNone/>
            </a:pPr>
            <a:r>
              <a:rPr b="0" i="0" lang="el-GR" sz="1700" u="none" cap="none" strike="noStrike">
                <a:solidFill>
                  <a:srgbClr val="FFFFFF"/>
                </a:solidFill>
                <a:latin typeface="Open Sans"/>
                <a:ea typeface="Open Sans"/>
                <a:cs typeface="Open Sans"/>
                <a:sym typeface="Open Sans"/>
              </a:rPr>
              <a:t>BASIC</a:t>
            </a:r>
            <a:endParaRPr b="0" i="0" sz="1700" u="none" cap="none" strike="noStrike">
              <a:solidFill>
                <a:srgbClr val="FFFFFF"/>
              </a:solidFill>
              <a:latin typeface="Open Sans"/>
              <a:ea typeface="Open Sans"/>
              <a:cs typeface="Open Sans"/>
              <a:sym typeface="Open Sans"/>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evi</dc:creator>
</cp:coreProperties>
</file>